
<file path=[Content_Types].xml><?xml version="1.0" encoding="utf-8"?>
<Types xmlns="http://schemas.openxmlformats.org/package/2006/content-types">
  <Default Extension="glb" ContentType="model/gltf.binary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58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65" r:id="rId12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514" y="34"/>
      </p:cViewPr>
      <p:guideLst>
        <p:guide orient="horz" pos="344"/>
        <p:guide pos="612"/>
        <p:guide orient="horz" pos="6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800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feliq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nline.lifeliqe.com/app/scene/p_zver_sin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online.lifeliqe.com/app/scene/p_clov_zvireci_bunka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line.lifeliqe.com/app/scene/c_hemi_vod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hyperlink" Target="https://online.lifeliqe.com/app/scene/c_hemi_oxid_uhlicity?p=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commons.wikimedia.org/wiki/User:Fabelfroh" TargetMode="External"/><Relationship Id="rId7" Type="http://schemas.microsoft.com/office/2017/06/relationships/model3d" Target="../media/model3d1.glb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legalcode" TargetMode="External"/><Relationship Id="rId4" Type="http://schemas.openxmlformats.org/officeDocument/2006/relationships/hyperlink" Target="https://commons.wikimedia.org/wiki/File:Plagiomnium_affine_laminazellen.jpe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115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71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9 - 12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9751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-96044" y="4508500"/>
            <a:ext cx="9677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How plants gain energy</a:t>
            </a:r>
            <a:endParaRPr lang="cs-CZ" sz="7200" spc="-5" dirty="0">
              <a:solidFill>
                <a:srgbClr val="00318B"/>
              </a:solidFill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894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78584" y="56327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00A0EF"/>
                </a:solidFill>
                <a:cs typeface="Source Sans Pro Light"/>
              </a:rPr>
              <a:t>Life science,  Plant </a:t>
            </a:r>
            <a:r>
              <a:rPr lang="en-US" sz="4800" dirty="0">
                <a:solidFill>
                  <a:srgbClr val="00A0EF"/>
                </a:solidFill>
                <a:cs typeface="Source Sans Pro Light"/>
              </a:rPr>
              <a:t>Biology</a:t>
            </a:r>
            <a:endParaRPr lang="en-US" sz="48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56" y="6718300"/>
            <a:ext cx="4343400" cy="162834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8020117-622B-4AA4-ABC3-6D109F9779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327458"/>
                  </p:ext>
                </p:extLst>
              </p:nvPr>
            </p:nvGraphicFramePr>
            <p:xfrm>
              <a:off x="8992494" y="2984500"/>
              <a:ext cx="8759122" cy="57701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759122" cy="5770104"/>
                    </a:xfrm>
                    <a:prstGeom prst="rect">
                      <a:avLst/>
                    </a:prstGeom>
                  </am3d:spPr>
                  <am3d:camera>
                    <am3d:pos x="0" y="0" z="57156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1" d="1000000"/>
                    <am3d:preTrans dx="-9967459" dy="153762" dz="-78"/>
                    <am3d:scale>
                      <am3d:sx n="1000000" d="1000000"/>
                      <am3d:sy n="1000000" d="1000000"/>
                      <am3d:sz n="1000000" d="1000000"/>
                    </am3d:scale>
                    <am3d:rot ax="1856838" ay="1965315" az="107844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540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8020117-622B-4AA4-ABC3-6D109F9779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2494" y="2984500"/>
                <a:ext cx="8759122" cy="577010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53DCCCA-81B6-4908-A622-5981A119140E}"/>
              </a:ext>
            </a:extLst>
          </p:cNvPr>
          <p:cNvSpPr/>
          <p:nvPr/>
        </p:nvSpPr>
        <p:spPr>
          <a:xfrm>
            <a:off x="10952956" y="901596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1689100"/>
            <a:ext cx="6400800" cy="22595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6540" marR="5080" indent="-24384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Source Sans Pro Light"/>
                <a:cs typeface="Source Sans Pro Light"/>
              </a:rPr>
              <a:t>6. The </a:t>
            </a:r>
            <a:r>
              <a:rPr lang="en-US" spc="-10" dirty="0">
                <a:latin typeface="Source Sans Pro Light"/>
                <a:cs typeface="Source Sans Pro Light"/>
              </a:rPr>
              <a:t>last </a:t>
            </a:r>
            <a:r>
              <a:rPr lang="en-US" spc="-5" dirty="0">
                <a:latin typeface="Source Sans Pro Light"/>
                <a:cs typeface="Source Sans Pro Light"/>
              </a:rPr>
              <a:t>measurements </a:t>
            </a:r>
            <a:r>
              <a:rPr lang="en-US" dirty="0">
                <a:latin typeface="Source Sans Pro Light"/>
                <a:cs typeface="Source Sans Pro Light"/>
              </a:rPr>
              <a:t>will </a:t>
            </a:r>
            <a:r>
              <a:rPr lang="en-US" spc="-5" dirty="0">
                <a:latin typeface="Source Sans Pro Light"/>
                <a:cs typeface="Source Sans Pro Light"/>
              </a:rPr>
              <a:t>be </a:t>
            </a:r>
            <a:r>
              <a:rPr lang="en-US" spc="-15" dirty="0">
                <a:latin typeface="Source Sans Pro Light"/>
                <a:cs typeface="Source Sans Pro Light"/>
              </a:rPr>
              <a:t>taken at </a:t>
            </a:r>
            <a:r>
              <a:rPr lang="en-US" spc="-5" dirty="0">
                <a:latin typeface="Source Sans Pro Light"/>
                <a:cs typeface="Source Sans Pro Light"/>
              </a:rPr>
              <a:t>different </a:t>
            </a:r>
            <a:r>
              <a:rPr lang="en-US" spc="-10" dirty="0">
                <a:latin typeface="Source Sans Pro Light"/>
                <a:cs typeface="Source Sans Pro Light"/>
              </a:rPr>
              <a:t>temperatures </a:t>
            </a:r>
            <a:r>
              <a:rPr lang="en-US" dirty="0">
                <a:latin typeface="Source Sans Pro Light"/>
                <a:cs typeface="Source Sans Pro Light"/>
              </a:rPr>
              <a:t>of </a:t>
            </a:r>
            <a:r>
              <a:rPr lang="en-US" spc="-20" dirty="0">
                <a:latin typeface="Source Sans Pro Light"/>
                <a:cs typeface="Source Sans Pro Light"/>
              </a:rPr>
              <a:t>water. </a:t>
            </a:r>
            <a:r>
              <a:rPr lang="en-US" spc="-10" dirty="0">
                <a:latin typeface="Source Sans Pro Light"/>
                <a:cs typeface="Source Sans Pro Light"/>
              </a:rPr>
              <a:t>Heat </a:t>
            </a:r>
            <a:r>
              <a:rPr lang="en-US" dirty="0">
                <a:latin typeface="Source Sans Pro Light"/>
                <a:cs typeface="Source Sans Pro Light"/>
              </a:rPr>
              <a:t>it with </a:t>
            </a:r>
            <a:r>
              <a:rPr lang="en-US" spc="-5" dirty="0">
                <a:latin typeface="Source Sans Pro Light"/>
                <a:cs typeface="Source Sans Pro Light"/>
              </a:rPr>
              <a:t>an  electric </a:t>
            </a:r>
            <a:r>
              <a:rPr lang="en-US" spc="-10" dirty="0">
                <a:latin typeface="Source Sans Pro Light"/>
                <a:cs typeface="Source Sans Pro Light"/>
              </a:rPr>
              <a:t>heater to a </a:t>
            </a:r>
            <a:r>
              <a:rPr lang="en-US" spc="-5" dirty="0">
                <a:latin typeface="Source Sans Pro Light"/>
                <a:cs typeface="Source Sans Pro Light"/>
              </a:rPr>
              <a:t>determined </a:t>
            </a:r>
            <a:r>
              <a:rPr lang="en-US" spc="-10" dirty="0">
                <a:latin typeface="Source Sans Pro Light"/>
                <a:cs typeface="Source Sans Pro Light"/>
              </a:rPr>
              <a:t>temperature </a:t>
            </a:r>
            <a:r>
              <a:rPr lang="en-US" spc="-5" dirty="0">
                <a:latin typeface="Source Sans Pro Light"/>
                <a:cs typeface="Source Sans Pro Light"/>
              </a:rPr>
              <a:t>and count </a:t>
            </a:r>
            <a:r>
              <a:rPr lang="en-US" dirty="0">
                <a:latin typeface="Source Sans Pro Light"/>
                <a:cs typeface="Source Sans Pro Light"/>
              </a:rPr>
              <a:t>the </a:t>
            </a:r>
            <a:r>
              <a:rPr lang="en-US" spc="-5" dirty="0">
                <a:latin typeface="Source Sans Pro Light"/>
                <a:cs typeface="Source Sans Pro Light"/>
              </a:rPr>
              <a:t>bubbles. </a:t>
            </a:r>
            <a:r>
              <a:rPr lang="en-US" spc="-15" dirty="0">
                <a:latin typeface="Source Sans Pro Light"/>
                <a:cs typeface="Source Sans Pro Light"/>
              </a:rPr>
              <a:t>Repeat </a:t>
            </a:r>
            <a:r>
              <a:rPr lang="en-US" dirty="0">
                <a:latin typeface="Source Sans Pro Light"/>
                <a:cs typeface="Source Sans Pro Light"/>
              </a:rPr>
              <a:t>the  </a:t>
            </a:r>
            <a:r>
              <a:rPr lang="en-US" spc="-5" dirty="0">
                <a:latin typeface="Source Sans Pro Light"/>
                <a:cs typeface="Source Sans Pro Light"/>
              </a:rPr>
              <a:t>measuring </a:t>
            </a:r>
            <a:r>
              <a:rPr lang="en-US" spc="-15" dirty="0">
                <a:latin typeface="Source Sans Pro Light"/>
                <a:cs typeface="Source Sans Pro Light"/>
              </a:rPr>
              <a:t>at </a:t>
            </a:r>
            <a:r>
              <a:rPr lang="en-US" spc="-5" dirty="0">
                <a:latin typeface="Source Sans Pro Light"/>
                <a:cs typeface="Source Sans Pro Light"/>
              </a:rPr>
              <a:t>various </a:t>
            </a:r>
            <a:r>
              <a:rPr lang="en-US" dirty="0">
                <a:latin typeface="Source Sans Pro Light"/>
                <a:cs typeface="Source Sans Pro Light"/>
              </a:rPr>
              <a:t>times with </a:t>
            </a:r>
            <a:r>
              <a:rPr lang="en-US" spc="-5" dirty="0">
                <a:latin typeface="Source Sans Pro Light"/>
                <a:cs typeface="Source Sans Pro Light"/>
              </a:rPr>
              <a:t>different</a:t>
            </a:r>
            <a:r>
              <a:rPr lang="en-US" spc="20" dirty="0">
                <a:latin typeface="Source Sans Pro Light"/>
                <a:cs typeface="Source Sans Pro Light"/>
              </a:rPr>
              <a:t> </a:t>
            </a:r>
            <a:r>
              <a:rPr lang="en-US" spc="-10" dirty="0">
                <a:latin typeface="Source Sans Pro Light"/>
                <a:cs typeface="Source Sans Pro Light"/>
              </a:rPr>
              <a:t>temperatures.</a:t>
            </a:r>
            <a:endParaRPr lang="cs-CZ" spc="-10" dirty="0">
              <a:latin typeface="Source Sans Pro Light"/>
              <a:cs typeface="Source Sans Pro Light"/>
            </a:endParaRPr>
          </a:p>
          <a:p>
            <a:pPr marL="256540" marR="5080" indent="-243840">
              <a:lnSpc>
                <a:spcPct val="100000"/>
              </a:lnSpc>
              <a:spcBef>
                <a:spcPts val="100"/>
              </a:spcBef>
            </a:pPr>
            <a:endParaRPr lang="cs-CZ" spc="-10" dirty="0">
              <a:latin typeface="Source Sans Pro Light"/>
              <a:cs typeface="Source Sans Pro Light"/>
            </a:endParaRPr>
          </a:p>
          <a:p>
            <a:pPr marL="256540" marR="5080" indent="-243840">
              <a:spcBef>
                <a:spcPts val="100"/>
              </a:spcBef>
            </a:pPr>
            <a:r>
              <a:rPr lang="en-US" dirty="0">
                <a:latin typeface="Source Sans Pro Light"/>
                <a:cs typeface="Source Sans Pro Light"/>
              </a:rPr>
              <a:t>7. </a:t>
            </a:r>
            <a:r>
              <a:rPr lang="en-US" spc="-10" dirty="0">
                <a:latin typeface="Source Sans Pro Light"/>
                <a:cs typeface="Source Sans Pro Light"/>
              </a:rPr>
              <a:t>Draw </a:t>
            </a:r>
            <a:r>
              <a:rPr lang="en-US" spc="-5" dirty="0">
                <a:latin typeface="Source Sans Pro Light"/>
                <a:cs typeface="Source Sans Pro Light"/>
              </a:rPr>
              <a:t>conclusions. </a:t>
            </a:r>
            <a:r>
              <a:rPr lang="en-US" dirty="0">
                <a:latin typeface="Source Sans Pro Light"/>
                <a:cs typeface="Source Sans Pro Light"/>
              </a:rPr>
              <a:t>How </a:t>
            </a:r>
            <a:r>
              <a:rPr lang="en-US" spc="-5" dirty="0">
                <a:latin typeface="Source Sans Pro Light"/>
                <a:cs typeface="Source Sans Pro Light"/>
              </a:rPr>
              <a:t>have all </a:t>
            </a:r>
            <a:r>
              <a:rPr lang="en-US" dirty="0">
                <a:latin typeface="Source Sans Pro Light"/>
                <a:cs typeface="Source Sans Pro Light"/>
              </a:rPr>
              <a:t>the observed </a:t>
            </a:r>
            <a:r>
              <a:rPr lang="en-US" spc="-10" dirty="0">
                <a:latin typeface="Source Sans Pro Light"/>
                <a:cs typeface="Source Sans Pro Light"/>
              </a:rPr>
              <a:t>factors </a:t>
            </a:r>
            <a:r>
              <a:rPr lang="en-US" spc="-5" dirty="0">
                <a:latin typeface="Source Sans Pro Light"/>
                <a:cs typeface="Source Sans Pro Light"/>
              </a:rPr>
              <a:t>influenced </a:t>
            </a:r>
            <a:r>
              <a:rPr lang="en-US" dirty="0">
                <a:latin typeface="Source Sans Pro Light"/>
                <a:cs typeface="Source Sans Pro Light"/>
              </a:rPr>
              <a:t>the </a:t>
            </a:r>
            <a:r>
              <a:rPr lang="en-US" spc="-5" dirty="0">
                <a:latin typeface="Source Sans Pro Light"/>
                <a:cs typeface="Source Sans Pro Light"/>
              </a:rPr>
              <a:t>number </a:t>
            </a:r>
            <a:r>
              <a:rPr lang="en-US" dirty="0">
                <a:latin typeface="Source Sans Pro Light"/>
                <a:cs typeface="Source Sans Pro Light"/>
              </a:rPr>
              <a:t>of </a:t>
            </a:r>
            <a:r>
              <a:rPr lang="en-US" spc="-5" dirty="0">
                <a:latin typeface="Source Sans Pro Light"/>
                <a:cs typeface="Source Sans Pro Light"/>
              </a:rPr>
              <a:t>bubbles  (i.e., </a:t>
            </a:r>
            <a:r>
              <a:rPr lang="en-US" dirty="0">
                <a:latin typeface="Source Sans Pro Light"/>
                <a:cs typeface="Source Sans Pro Light"/>
              </a:rPr>
              <a:t>on the </a:t>
            </a:r>
            <a:r>
              <a:rPr lang="en-US" spc="-20" dirty="0">
                <a:latin typeface="Source Sans Pro Light"/>
                <a:cs typeface="Source Sans Pro Light"/>
              </a:rPr>
              <a:t>rate </a:t>
            </a:r>
            <a:r>
              <a:rPr lang="en-US" dirty="0">
                <a:latin typeface="Source Sans Pro Light"/>
                <a:cs typeface="Source Sans Pro Light"/>
              </a:rPr>
              <a:t>of</a:t>
            </a:r>
            <a:r>
              <a:rPr lang="en-US" spc="20" dirty="0">
                <a:latin typeface="Source Sans Pro Light"/>
                <a:cs typeface="Source Sans Pro Light"/>
              </a:rPr>
              <a:t> </a:t>
            </a:r>
            <a:r>
              <a:rPr lang="en-US" spc="-5" dirty="0">
                <a:latin typeface="Source Sans Pro Light"/>
                <a:cs typeface="Source Sans Pro Light"/>
              </a:rPr>
              <a:t>photosynthesis)?</a:t>
            </a:r>
            <a:endParaRPr lang="en-US" dirty="0">
              <a:latin typeface="Source Sans Pro Light"/>
              <a:cs typeface="Source Sans Pro Light"/>
            </a:endParaRPr>
          </a:p>
          <a:p>
            <a:pPr marL="256540" marR="5080" indent="-24384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Source Sans Pro Light"/>
              <a:cs typeface="Source Sans Pro Light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A27288F9-31A9-4A27-B8A3-6F6E9130B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64694"/>
              </p:ext>
            </p:extLst>
          </p:nvPr>
        </p:nvGraphicFramePr>
        <p:xfrm>
          <a:off x="8666956" y="1765300"/>
          <a:ext cx="9525795" cy="830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1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6331">
                <a:tc>
                  <a:txBody>
                    <a:bodyPr/>
                    <a:lstStyle/>
                    <a:p>
                      <a:pPr marL="423545" marR="420370" indent="-16891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M</a:t>
                      </a:r>
                      <a:r>
                        <a:rPr sz="1800" b="0" spc="-20" dirty="0">
                          <a:latin typeface="Source Sans Pro Light"/>
                          <a:cs typeface="Source Sans Pro Light"/>
                        </a:rPr>
                        <a:t>e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asu</a:t>
                      </a:r>
                      <a:r>
                        <a:rPr sz="1800" b="0" spc="-15" dirty="0">
                          <a:latin typeface="Source Sans Pro Light"/>
                          <a:cs typeface="Source Sans Pro Light"/>
                        </a:rPr>
                        <a:t>r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ement  Number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9969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0" spc="-15" dirty="0">
                          <a:latin typeface="Source Sans Pro Light"/>
                          <a:cs typeface="Source Sans Pro Light"/>
                        </a:rPr>
                        <a:t>Temperature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9969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Time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9969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335" marR="271780" indent="-7937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Number</a:t>
                      </a:r>
                      <a:r>
                        <a:rPr sz="1800" b="0" spc="-9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of  </a:t>
                      </a:r>
                      <a:r>
                        <a:rPr sz="1800" b="0" spc="-5" dirty="0">
                          <a:latin typeface="Source Sans Pro Light"/>
                          <a:cs typeface="Source Sans Pro Light"/>
                        </a:rPr>
                        <a:t>bubbles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9969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433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1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15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2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min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22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spc="-5" dirty="0">
                          <a:latin typeface="Source Sans Pro Light"/>
                          <a:cs typeface="Source Sans Pro Light"/>
                        </a:rPr>
                        <a:t>bubbles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859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2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20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¨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866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3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25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¨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001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368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4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30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¨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372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5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35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¨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8571">
                <a:tc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6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40</a:t>
                      </a:r>
                      <a:r>
                        <a:rPr sz="1800" b="0" spc="-10" dirty="0">
                          <a:latin typeface="Source Sans Pro Ligh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°C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Source Sans Pro Light"/>
                          <a:cs typeface="Source Sans Pro Light"/>
                        </a:rPr>
                        <a:t>¨</a:t>
                      </a:r>
                      <a:endParaRPr sz="1800" dirty="0"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126365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31F20"/>
                      </a:solidFill>
                      <a:prstDash val="solid"/>
                    </a:lnL>
                    <a:lnR w="6350">
                      <a:solidFill>
                        <a:srgbClr val="231F20"/>
                      </a:solidFill>
                      <a:prstDash val="solid"/>
                    </a:lnR>
                    <a:lnT w="6350">
                      <a:solidFill>
                        <a:srgbClr val="231F20"/>
                      </a:solidFill>
                      <a:prstDash val="solid"/>
                    </a:lnT>
                    <a:lnB w="6350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84F1895-20BD-496F-96C5-C935FEE5DAEE}"/>
              </a:ext>
            </a:extLst>
          </p:cNvPr>
          <p:cNvSpPr/>
          <p:nvPr/>
        </p:nvSpPr>
        <p:spPr>
          <a:xfrm>
            <a:off x="16744156" y="9385300"/>
            <a:ext cx="2057400" cy="10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F4E98-9F79-44C2-85E1-A8F8BF921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Source Sans Pro" panose="020B0503030403020204" pitchFamily="34" charset="-18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-18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-1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online.lifeliqe.com</a:t>
            </a:r>
            <a:br>
              <a:rPr lang="en-US" sz="2800" dirty="0">
                <a:solidFill>
                  <a:schemeClr val="bg1"/>
                </a:solidFill>
                <a:latin typeface="Source Sans Pro" panose="020B0503030403020204" pitchFamily="34" charset="-18"/>
              </a:rPr>
            </a:br>
            <a:endParaRPr lang="cs-CZ" sz="2800" dirty="0">
              <a:solidFill>
                <a:schemeClr val="bg1"/>
              </a:solidFill>
              <a:latin typeface="Source Sans Pro" panose="020B05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2755900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55912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Photosynthesis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energy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production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 undertaken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 plants and green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algae.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consists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various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steps,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during which energy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coming through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sunlight 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converted into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stored,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chemical energy.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special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importance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also for animals and humans, because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secondary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reaction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oxygen,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necessary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for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respiration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all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living 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organisms.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3870007"/>
            <a:ext cx="708580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indent="-116839">
              <a:lnSpc>
                <a:spcPct val="100000"/>
              </a:lnSpc>
              <a:spcBef>
                <a:spcPts val="100"/>
              </a:spcBef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Learn what materials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conditions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needed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for</a:t>
            </a:r>
            <a:r>
              <a:rPr lang="en-US" spc="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photosynthesis.</a:t>
            </a:r>
            <a:endParaRPr lang="en-US" dirty="0">
              <a:cs typeface="Source Sans Pro Light"/>
            </a:endParaRPr>
          </a:p>
          <a:p>
            <a:pPr marL="116839" marR="5080" indent="-116839">
              <a:lnSpc>
                <a:spcPct val="100000"/>
              </a:lnSpc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Understand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transforming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input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substances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sunlight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into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new 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products.</a:t>
            </a:r>
            <a:endParaRPr lang="en-US" dirty="0">
              <a:cs typeface="Source Sans Pro Light"/>
            </a:endParaRPr>
          </a:p>
          <a:p>
            <a:pPr marL="116205" indent="-103505">
              <a:lnSpc>
                <a:spcPct val="100000"/>
              </a:lnSpc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Learn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about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structures that participate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this</a:t>
            </a:r>
            <a:r>
              <a:rPr lang="en-US" spc="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process.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3915295"/>
            <a:ext cx="7497375" cy="83612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Photosynthesis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Chloroplasts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Chlorophyll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Carotene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Xantophyll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Thylacoid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dirty="0" err="1">
                <a:solidFill>
                  <a:srgbClr val="231F20"/>
                </a:solidFill>
                <a:cs typeface="Source Sans Pro Light"/>
              </a:rPr>
              <a:t>Plants</a:t>
            </a:r>
            <a:r>
              <a:rPr lang="cs-CZ" i="1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dirty="0" err="1">
                <a:solidFill>
                  <a:srgbClr val="231F20"/>
                </a:solidFill>
                <a:cs typeface="Source Sans Pro Light"/>
              </a:rPr>
              <a:t>Algae</a:t>
            </a:r>
            <a:r>
              <a:rPr lang="cs-CZ" i="1" dirty="0">
                <a:solidFill>
                  <a:srgbClr val="231F20"/>
                </a:solidFill>
                <a:cs typeface="Source Sans Pro Light"/>
              </a:rPr>
              <a:t>,  </a:t>
            </a:r>
            <a:r>
              <a:rPr lang="cs-CZ" i="1" dirty="0" err="1">
                <a:solidFill>
                  <a:srgbClr val="231F20"/>
                </a:solidFill>
                <a:cs typeface="Source Sans Pro Light"/>
              </a:rPr>
              <a:t>Carbon</a:t>
            </a:r>
            <a:r>
              <a:rPr lang="cs-CZ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dioxide, </a:t>
            </a:r>
            <a:r>
              <a:rPr lang="cs-CZ" i="1" spc="-15" dirty="0" err="1">
                <a:solidFill>
                  <a:srgbClr val="231F20"/>
                </a:solidFill>
                <a:cs typeface="Source Sans Pro Light"/>
              </a:rPr>
              <a:t>Water</a:t>
            </a:r>
            <a:r>
              <a:rPr lang="cs-CZ" i="1" spc="-1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dirty="0" err="1">
                <a:solidFill>
                  <a:srgbClr val="231F20"/>
                </a:solidFill>
                <a:cs typeface="Source Sans Pro Light"/>
              </a:rPr>
              <a:t>Sunlight</a:t>
            </a:r>
            <a:r>
              <a:rPr lang="cs-CZ" i="1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10" dirty="0" err="1">
                <a:solidFill>
                  <a:srgbClr val="231F20"/>
                </a:solidFill>
                <a:cs typeface="Source Sans Pro Light"/>
              </a:rPr>
              <a:t>Energy</a:t>
            </a:r>
            <a:r>
              <a:rPr lang="cs-CZ" i="1" spc="-10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dirty="0">
                <a:solidFill>
                  <a:srgbClr val="231F20"/>
                </a:solidFill>
                <a:cs typeface="Source Sans Pro Light"/>
              </a:rPr>
              <a:t>Oxygen,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Glucose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 </a:t>
            </a:r>
            <a:r>
              <a:rPr lang="cs-CZ" i="1" spc="-5" dirty="0" err="1">
                <a:solidFill>
                  <a:srgbClr val="231F20"/>
                </a:solidFill>
                <a:cs typeface="Source Sans Pro Light"/>
              </a:rPr>
              <a:t>Starch</a:t>
            </a:r>
            <a:r>
              <a:rPr lang="cs-CZ" i="1" spc="-5" dirty="0">
                <a:solidFill>
                  <a:srgbClr val="231F20"/>
                </a:solidFill>
                <a:cs typeface="Source Sans Pro Light"/>
              </a:rPr>
              <a:t>,</a:t>
            </a:r>
            <a:r>
              <a:rPr lang="cs-CZ" i="1" spc="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cs-CZ" i="1" dirty="0" err="1">
                <a:solidFill>
                  <a:srgbClr val="231F20"/>
                </a:solidFill>
                <a:cs typeface="Source Sans Pro Light"/>
              </a:rPr>
              <a:t>Sugar</a:t>
            </a:r>
            <a:endParaRPr lang="cs-CZ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2948045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2755900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310687" y="2948045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7277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59198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cs-CZ"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10" dirty="0" err="1">
                <a:solidFill>
                  <a:srgbClr val="FFFFFF"/>
                </a:solidFill>
                <a:cs typeface="Source Sans Pro Light"/>
              </a:rPr>
              <a:t>overview</a:t>
            </a:r>
            <a:endParaRPr lang="cs-CZ" sz="2800" dirty="0">
              <a:cs typeface="Source Sans Pro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C432A-B451-409F-8A0F-53D30B31D340}"/>
              </a:ext>
            </a:extLst>
          </p:cNvPr>
          <p:cNvGrpSpPr/>
          <p:nvPr/>
        </p:nvGrpSpPr>
        <p:grpSpPr>
          <a:xfrm>
            <a:off x="970756" y="6652612"/>
            <a:ext cx="17204650" cy="3695155"/>
            <a:chOff x="970756" y="6652612"/>
            <a:chExt cx="17204650" cy="3695155"/>
          </a:xfrm>
        </p:grpSpPr>
        <p:sp>
          <p:nvSpPr>
            <p:cNvPr id="72" name="object 20">
              <a:extLst>
                <a:ext uri="{FF2B5EF4-FFF2-40B4-BE49-F238E27FC236}">
                  <a16:creationId xmlns:a16="http://schemas.microsoft.com/office/drawing/2014/main" id="{5B16E4D0-E4E2-4696-9249-FAFDA7CC5758}"/>
                </a:ext>
              </a:extLst>
            </p:cNvPr>
            <p:cNvSpPr txBox="1"/>
            <p:nvPr/>
          </p:nvSpPr>
          <p:spPr>
            <a:xfrm>
              <a:off x="2627762" y="7145055"/>
              <a:ext cx="1554764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6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information presented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 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different media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formats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 as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well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 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words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order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address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question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or solve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600" b="0" spc="3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problem.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3" name="object 21">
              <a:extLst>
                <a:ext uri="{FF2B5EF4-FFF2-40B4-BE49-F238E27FC236}">
                  <a16:creationId xmlns:a16="http://schemas.microsoft.com/office/drawing/2014/main" id="{C6EC712A-9124-405D-B0AD-D32DCB50EE38}"/>
                </a:ext>
              </a:extLst>
            </p:cNvPr>
            <p:cNvSpPr txBox="1"/>
            <p:nvPr/>
          </p:nvSpPr>
          <p:spPr>
            <a:xfrm>
              <a:off x="2627762" y="7482658"/>
              <a:ext cx="15547644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Conduct</a:t>
              </a:r>
              <a:r>
                <a:rPr sz="16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short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as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well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as</a:t>
              </a:r>
              <a:r>
                <a:rPr sz="16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more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sustained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research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projects</a:t>
              </a:r>
              <a:r>
                <a:rPr sz="16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to</a:t>
              </a:r>
              <a:r>
                <a:rPr sz="16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answer 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question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(including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 self-generated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question)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or solve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problem;  narrow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broaden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600" b="0" spc="5" dirty="0">
                  <a:solidFill>
                    <a:srgbClr val="231F20"/>
                  </a:solidFill>
                  <a:cs typeface="Source Sans Pro Light"/>
                </a:rPr>
                <a:t>inquiry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when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appropriate;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synthesize 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on the subject,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demonstrating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understanding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of  the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subject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under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investigation.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4" name="object 22">
              <a:extLst>
                <a:ext uri="{FF2B5EF4-FFF2-40B4-BE49-F238E27FC236}">
                  <a16:creationId xmlns:a16="http://schemas.microsoft.com/office/drawing/2014/main" id="{407670CA-C431-452E-B487-3E4E1D1BDF92}"/>
                </a:ext>
              </a:extLst>
            </p:cNvPr>
            <p:cNvSpPr txBox="1"/>
            <p:nvPr/>
          </p:nvSpPr>
          <p:spPr>
            <a:xfrm>
              <a:off x="2627762" y="8092256"/>
              <a:ext cx="15547644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Initiate and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participate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effectively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600" b="0" spc="-15" dirty="0">
                  <a:solidFill>
                    <a:srgbClr val="231F20"/>
                  </a:solidFill>
                  <a:cs typeface="Source Sans Pro Light"/>
                </a:rPr>
                <a:t>range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collaborative 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discussions (one-on-one, in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groups, and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teacher-led)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with diverse 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partners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on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grades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11–12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topics,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texts,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issues,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building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on 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others’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ideas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and expressing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their own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clearly and</a:t>
              </a:r>
              <a:r>
                <a:rPr sz="1600" b="0" spc="3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persuasively.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F572534E-21D0-4E0E-B120-BBC14D6D08A9}"/>
                </a:ext>
              </a:extLst>
            </p:cNvPr>
            <p:cNvSpPr txBox="1"/>
            <p:nvPr/>
          </p:nvSpPr>
          <p:spPr>
            <a:xfrm>
              <a:off x="2627762" y="8625656"/>
              <a:ext cx="15547644" cy="7643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information presented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</a:t>
              </a:r>
              <a:r>
                <a:rPr sz="1600" b="0" spc="1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diverse</a:t>
              </a:r>
              <a:r>
                <a:rPr lang="cs-CZ" sz="16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formats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and media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(e.g.,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visually,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quantitatively, orally)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order 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to make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informed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decisions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solve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problems, evaluating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the 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credibility</a:t>
              </a:r>
              <a:r>
                <a:rPr lang="en-US" sz="160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accuracy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each</a:t>
              </a:r>
              <a:r>
                <a:rPr lang="en-US" sz="160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10" dirty="0">
                  <a:solidFill>
                    <a:srgbClr val="231F20"/>
                  </a:solidFill>
                  <a:cs typeface="Source Sans Pro Light"/>
                </a:rPr>
                <a:t>source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noting</a:t>
              </a:r>
              <a:r>
                <a:rPr lang="en-US" sz="160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any</a:t>
              </a:r>
              <a:r>
                <a:rPr lang="en-US" sz="160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lang="en-US" sz="1600" spc="-5" dirty="0">
                  <a:solidFill>
                    <a:srgbClr val="231F20"/>
                  </a:solidFill>
                  <a:cs typeface="Source Sans Pro Light"/>
                </a:rPr>
                <a:t>discrepancies  among </a:t>
              </a:r>
              <a:r>
                <a:rPr lang="en-US" sz="160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lang="en-US" sz="1600" spc="-15" dirty="0">
                  <a:solidFill>
                    <a:srgbClr val="231F20"/>
                  </a:solidFill>
                  <a:cs typeface="Source Sans Pro Light"/>
                </a:rPr>
                <a:t>data.</a:t>
              </a:r>
              <a:endParaRPr lang="en-US" sz="1600" dirty="0">
                <a:cs typeface="Source Sans Pro Light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600" dirty="0">
                <a:cs typeface="Source Sans Pro Light"/>
              </a:endParaRPr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40714117-9E86-46F1-9E7D-63E85D44A3C4}"/>
                </a:ext>
              </a:extLst>
            </p:cNvPr>
            <p:cNvSpPr txBox="1"/>
            <p:nvPr/>
          </p:nvSpPr>
          <p:spPr>
            <a:xfrm>
              <a:off x="970757" y="6652612"/>
              <a:ext cx="1506655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b="1" i="1" dirty="0">
                  <a:solidFill>
                    <a:srgbClr val="231F20"/>
                  </a:solidFill>
                  <a:cs typeface="Source Sans Pro"/>
                </a:rPr>
                <a:t>Common </a:t>
              </a:r>
              <a:r>
                <a:rPr sz="1600" b="1" i="1" spc="-5" dirty="0">
                  <a:solidFill>
                    <a:srgbClr val="231F20"/>
                  </a:solidFill>
                  <a:cs typeface="Source Sans Pro"/>
                </a:rPr>
                <a:t>Core  </a:t>
              </a:r>
              <a:r>
                <a:rPr sz="1600" b="0" spc="-15" dirty="0">
                  <a:solidFill>
                    <a:srgbClr val="231F20"/>
                  </a:solidFill>
                  <a:cs typeface="Source Sans Pro Light"/>
                </a:rPr>
                <a:t>CCSS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ELA-Literacy  11-12.RI.7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7" name="object 25">
              <a:extLst>
                <a:ext uri="{FF2B5EF4-FFF2-40B4-BE49-F238E27FC236}">
                  <a16:creationId xmlns:a16="http://schemas.microsoft.com/office/drawing/2014/main" id="{859A4045-D46D-409E-8F7C-9360DAF44D55}"/>
                </a:ext>
              </a:extLst>
            </p:cNvPr>
            <p:cNvSpPr txBox="1"/>
            <p:nvPr/>
          </p:nvSpPr>
          <p:spPr>
            <a:xfrm>
              <a:off x="970756" y="7480300"/>
              <a:ext cx="104466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11-12</a:t>
              </a:r>
              <a:r>
                <a:rPr sz="1600" b="0" spc="-40" dirty="0">
                  <a:solidFill>
                    <a:srgbClr val="231F20"/>
                  </a:solidFill>
                  <a:cs typeface="Source Sans Pro Light"/>
                </a:rPr>
                <a:t>.</a:t>
              </a:r>
              <a:r>
                <a:rPr sz="1600" b="0" spc="-35" dirty="0">
                  <a:solidFill>
                    <a:srgbClr val="231F20"/>
                  </a:solidFill>
                  <a:cs typeface="Source Sans Pro Light"/>
                </a:rPr>
                <a:t>W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.7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F3A08103-25C7-4061-9AE2-285DD054194D}"/>
                </a:ext>
              </a:extLst>
            </p:cNvPr>
            <p:cNvSpPr txBox="1"/>
            <p:nvPr/>
          </p:nvSpPr>
          <p:spPr>
            <a:xfrm>
              <a:off x="970757" y="8089900"/>
              <a:ext cx="111742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11-12.SL.1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1C8F3837-92A1-4C18-BE16-09E7D7F02BDE}"/>
                </a:ext>
              </a:extLst>
            </p:cNvPr>
            <p:cNvSpPr txBox="1"/>
            <p:nvPr/>
          </p:nvSpPr>
          <p:spPr>
            <a:xfrm>
              <a:off x="970757" y="8623300"/>
              <a:ext cx="111742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11-12.SL.2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81" name="object 3">
              <a:extLst>
                <a:ext uri="{FF2B5EF4-FFF2-40B4-BE49-F238E27FC236}">
                  <a16:creationId xmlns:a16="http://schemas.microsoft.com/office/drawing/2014/main" id="{50D27C29-B65B-40CE-A439-641A04D9C012}"/>
                </a:ext>
              </a:extLst>
            </p:cNvPr>
            <p:cNvSpPr txBox="1"/>
            <p:nvPr/>
          </p:nvSpPr>
          <p:spPr>
            <a:xfrm>
              <a:off x="2629812" y="9232900"/>
              <a:ext cx="15545594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Make </a:t>
              </a:r>
              <a:r>
                <a:rPr sz="1600" b="0" spc="-15" dirty="0">
                  <a:solidFill>
                    <a:srgbClr val="231F20"/>
                  </a:solidFill>
                  <a:cs typeface="Source Sans Pro Light"/>
                </a:rPr>
                <a:t>strategic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use of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digital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media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(e.g.,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textual, graphical,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audio,  visual, and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interactive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elements)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presentations to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enhance  understanding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of findings,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reasoning, and evidence and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add  interest.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79E0138D-DE4B-4B1B-8A94-F33439B19ED9}"/>
                </a:ext>
              </a:extLst>
            </p:cNvPr>
            <p:cNvSpPr txBox="1"/>
            <p:nvPr/>
          </p:nvSpPr>
          <p:spPr>
            <a:xfrm>
              <a:off x="2627762" y="10088722"/>
              <a:ext cx="15547644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Use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model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to</a:t>
              </a:r>
              <a:r>
                <a:rPr sz="16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illustrate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how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photosynthesis</a:t>
              </a:r>
              <a:r>
                <a:rPr sz="16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transforms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light</a:t>
              </a:r>
              <a:r>
                <a:rPr sz="1600" b="0" spc="-7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energy 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into </a:t>
              </a:r>
              <a:r>
                <a:rPr sz="1600" b="0" spc="-10" dirty="0">
                  <a:solidFill>
                    <a:srgbClr val="231F20"/>
                  </a:solidFill>
                  <a:cs typeface="Source Sans Pro Light"/>
                </a:rPr>
                <a:t>stored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chemical</a:t>
              </a:r>
              <a:r>
                <a:rPr sz="1600" b="0" spc="1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600" b="0" spc="-5" dirty="0">
                  <a:solidFill>
                    <a:srgbClr val="231F20"/>
                  </a:solidFill>
                  <a:cs typeface="Source Sans Pro Light"/>
                </a:rPr>
                <a:t>energy.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83" name="object 5">
              <a:extLst>
                <a:ext uri="{FF2B5EF4-FFF2-40B4-BE49-F238E27FC236}">
                  <a16:creationId xmlns:a16="http://schemas.microsoft.com/office/drawing/2014/main" id="{E003DBA2-A668-4D3A-92D2-1F6790FE0F51}"/>
                </a:ext>
              </a:extLst>
            </p:cNvPr>
            <p:cNvSpPr txBox="1"/>
            <p:nvPr/>
          </p:nvSpPr>
          <p:spPr>
            <a:xfrm>
              <a:off x="972013" y="9232900"/>
              <a:ext cx="248722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11-12.SL.5</a:t>
              </a:r>
              <a:endParaRPr sz="1600" dirty="0">
                <a:cs typeface="Source Sans Pro Light"/>
              </a:endParaRPr>
            </a:p>
          </p:txBody>
        </p:sp>
        <p:sp>
          <p:nvSpPr>
            <p:cNvPr id="84" name="object 6">
              <a:extLst>
                <a:ext uri="{FF2B5EF4-FFF2-40B4-BE49-F238E27FC236}">
                  <a16:creationId xmlns:a16="http://schemas.microsoft.com/office/drawing/2014/main" id="{3F98AB39-D8F2-4F69-A57D-A53541B79AE8}"/>
                </a:ext>
              </a:extLst>
            </p:cNvPr>
            <p:cNvSpPr txBox="1"/>
            <p:nvPr/>
          </p:nvSpPr>
          <p:spPr>
            <a:xfrm>
              <a:off x="972012" y="9842500"/>
              <a:ext cx="2243097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i="1" spc="-5" dirty="0">
                  <a:solidFill>
                    <a:srgbClr val="231F20"/>
                  </a:solidFill>
                  <a:cs typeface="Source Sans Pro"/>
                </a:rPr>
                <a:t>NGSS</a:t>
              </a:r>
              <a:endParaRPr sz="1600" b="1" dirty="0">
                <a:cs typeface="Source Sans Pro"/>
              </a:endParaRPr>
            </a:p>
            <a:p>
              <a:pPr marL="12700">
                <a:lnSpc>
                  <a:spcPct val="100000"/>
                </a:lnSpc>
              </a:pPr>
              <a:r>
                <a:rPr sz="16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6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600" b="0" spc="-20" dirty="0">
                  <a:solidFill>
                    <a:srgbClr val="231F20"/>
                  </a:solidFill>
                  <a:cs typeface="Source Sans Pro Light"/>
                </a:rPr>
                <a:t>L</a:t>
              </a:r>
              <a:r>
                <a:rPr sz="1600" b="0" dirty="0">
                  <a:solidFill>
                    <a:srgbClr val="231F20"/>
                  </a:solidFill>
                  <a:cs typeface="Source Sans Pro Light"/>
                </a:rPr>
                <a:t>S1-5</a:t>
              </a:r>
              <a:endParaRPr sz="1600" dirty="0">
                <a:cs typeface="Source Sans Pro Light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05E3543-28F7-4A32-81EF-3E8F9D65E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1.</a:t>
            </a:r>
            <a:r>
              <a:rPr lang="cs-CZ" sz="28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Introduction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96606" cy="277511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photosynthesis </a:t>
            </a:r>
            <a:r>
              <a:rPr lang="en-US" spc="-10" dirty="0">
                <a:cs typeface="Source Sans Pro Light"/>
              </a:rPr>
              <a:t>reaction </a:t>
            </a:r>
            <a:r>
              <a:rPr lang="en-US" dirty="0">
                <a:cs typeface="Source Sans Pro Light"/>
              </a:rPr>
              <a:t>is well known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all students from </a:t>
            </a:r>
            <a:r>
              <a:rPr lang="en-US" dirty="0">
                <a:cs typeface="Source Sans Pro Light"/>
              </a:rPr>
              <a:t>the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spc="-10" dirty="0">
                <a:cs typeface="Source Sans Pro Light"/>
              </a:rPr>
              <a:t>early years </a:t>
            </a:r>
            <a:r>
              <a:rPr lang="en-US" dirty="0">
                <a:cs typeface="Source Sans Pro Light"/>
              </a:rPr>
              <a:t>of their  </a:t>
            </a:r>
            <a:r>
              <a:rPr lang="en-US" spc="-5" dirty="0">
                <a:cs typeface="Source Sans Pro Light"/>
              </a:rPr>
              <a:t>education. However,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process </a:t>
            </a:r>
            <a:r>
              <a:rPr lang="en-US" dirty="0">
                <a:cs typeface="Source Sans Pro Light"/>
              </a:rPr>
              <a:t>is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spc="-5" dirty="0">
                <a:cs typeface="Source Sans Pro Light"/>
              </a:rPr>
              <a:t>complex and there </a:t>
            </a:r>
            <a:r>
              <a:rPr lang="en-US" spc="-10" dirty="0">
                <a:cs typeface="Source Sans Pro Light"/>
              </a:rPr>
              <a:t>are always </a:t>
            </a:r>
            <a:r>
              <a:rPr lang="en-US" dirty="0">
                <a:cs typeface="Source Sans Pro Light"/>
              </a:rPr>
              <a:t>new </a:t>
            </a:r>
            <a:r>
              <a:rPr lang="en-US" spc="-15" dirty="0">
                <a:cs typeface="Source Sans Pro Light"/>
              </a:rPr>
              <a:t>facts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can  </a:t>
            </a:r>
            <a:r>
              <a:rPr lang="en-US" dirty="0">
                <a:cs typeface="Source Sans Pro Light"/>
              </a:rPr>
              <a:t>help them </a:t>
            </a:r>
            <a:r>
              <a:rPr lang="en-US" spc="-10" dirty="0">
                <a:cs typeface="Source Sans Pro Light"/>
              </a:rPr>
              <a:t>to a </a:t>
            </a:r>
            <a:r>
              <a:rPr lang="en-US" dirty="0">
                <a:cs typeface="Source Sans Pro Light"/>
              </a:rPr>
              <a:t>deeper </a:t>
            </a:r>
            <a:r>
              <a:rPr lang="en-US" spc="-5" dirty="0">
                <a:cs typeface="Source Sans Pro Light"/>
              </a:rPr>
              <a:t>understanding </a:t>
            </a:r>
            <a:r>
              <a:rPr lang="en-US" dirty="0">
                <a:cs typeface="Source Sans Pro Light"/>
              </a:rPr>
              <a:t>of this phenomenon. In this lesson, they </a:t>
            </a:r>
            <a:r>
              <a:rPr lang="en-US" spc="-10" dirty="0">
                <a:cs typeface="Source Sans Pro Light"/>
              </a:rPr>
              <a:t>can learn  </a:t>
            </a:r>
            <a:r>
              <a:rPr lang="en-US" dirty="0">
                <a:cs typeface="Source Sans Pro Light"/>
              </a:rPr>
              <a:t>some further </a:t>
            </a:r>
            <a:r>
              <a:rPr lang="en-US" spc="-10" dirty="0">
                <a:cs typeface="Source Sans Pro Light"/>
              </a:rPr>
              <a:t>details </a:t>
            </a:r>
            <a:r>
              <a:rPr lang="en-US" dirty="0">
                <a:cs typeface="Source Sans Pro Light"/>
              </a:rPr>
              <a:t>beyond the </a:t>
            </a:r>
            <a:r>
              <a:rPr lang="en-US" spc="-10" dirty="0">
                <a:cs typeface="Source Sans Pro Light"/>
              </a:rPr>
              <a:t>basic </a:t>
            </a:r>
            <a:r>
              <a:rPr lang="en-US" spc="-5" dirty="0">
                <a:cs typeface="Source Sans Pro Light"/>
              </a:rPr>
              <a:t>formula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photosynthesis </a:t>
            </a:r>
            <a:r>
              <a:rPr lang="en-US" dirty="0">
                <a:cs typeface="Source Sans Pro Light"/>
              </a:rPr>
              <a:t>they </a:t>
            </a:r>
            <a:r>
              <a:rPr lang="en-US" spc="-10" dirty="0">
                <a:cs typeface="Source Sans Pro Light"/>
              </a:rPr>
              <a:t>certainly already  </a:t>
            </a:r>
            <a:r>
              <a:rPr lang="en-US" spc="-5" dirty="0">
                <a:cs typeface="Source Sans Pro Light"/>
              </a:rPr>
              <a:t>know. </a:t>
            </a:r>
            <a:r>
              <a:rPr lang="en-US" dirty="0">
                <a:cs typeface="Source Sans Pro Light"/>
              </a:rPr>
              <a:t>3D models will help them </a:t>
            </a:r>
            <a:r>
              <a:rPr lang="en-US" spc="-5" dirty="0">
                <a:cs typeface="Source Sans Pro Light"/>
              </a:rPr>
              <a:t>visualize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different phases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10" dirty="0">
                <a:cs typeface="Source Sans Pro Light"/>
              </a:rPr>
              <a:t>reaction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so </a:t>
            </a:r>
            <a:r>
              <a:rPr lang="en-US" spc="-10" dirty="0">
                <a:cs typeface="Source Sans Pro Light"/>
              </a:rPr>
              <a:t>to  understand </a:t>
            </a:r>
            <a:r>
              <a:rPr lang="en-US" spc="-5" dirty="0">
                <a:cs typeface="Source Sans Pro Light"/>
              </a:rPr>
              <a:t>and remember more about </a:t>
            </a:r>
            <a:r>
              <a:rPr lang="en-US" dirty="0">
                <a:cs typeface="Source Sans Pro Light"/>
              </a:rPr>
              <a:t>the</a:t>
            </a:r>
            <a:r>
              <a:rPr lang="en-US" spc="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problem.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lang="en-US" spc="-35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begin,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warm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up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little bit by conducting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short</a:t>
            </a:r>
            <a:r>
              <a:rPr lang="en-US" spc="8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discussion: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1600" dirty="0">
              <a:cs typeface="Times New Roman"/>
            </a:endParaRPr>
          </a:p>
          <a:p>
            <a:pPr marL="138430" indent="-125730" algn="just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they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explain what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photosynthesis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is?</a:t>
            </a:r>
            <a:endParaRPr lang="en-US" dirty="0">
              <a:cs typeface="Source Sans Pro Light"/>
            </a:endParaRPr>
          </a:p>
          <a:p>
            <a:pPr marL="138430" indent="-125730" algn="just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is the meaning of the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 word?</a:t>
            </a:r>
            <a:endParaRPr lang="en-US" dirty="0">
              <a:cs typeface="Source Sans Pro Light"/>
            </a:endParaRPr>
          </a:p>
          <a:p>
            <a:pPr marL="138430" indent="-125730" algn="just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Which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organisms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perform</a:t>
            </a:r>
            <a:r>
              <a:rPr lang="en-US" i="1" spc="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photosynthesis?</a:t>
            </a:r>
            <a:endParaRPr lang="en-US" dirty="0">
              <a:cs typeface="Source Sans Pro Light"/>
            </a:endParaRPr>
          </a:p>
          <a:p>
            <a:pPr marL="138430" indent="-125730" algn="just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is the use of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 photosynthesis?</a:t>
            </a:r>
            <a:endParaRPr lang="en-US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9E2655-189C-4B5B-8968-AC9F82CFA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2.</a:t>
            </a:r>
            <a:r>
              <a:rPr lang="cs-CZ" sz="2800" spc="-6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History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1113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The history of </a:t>
            </a:r>
            <a:r>
              <a:rPr lang="en-US" spc="-5" dirty="0">
                <a:cs typeface="Source Sans Pro Light"/>
              </a:rPr>
              <a:t>photosynthesis begins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long time </a:t>
            </a:r>
            <a:r>
              <a:rPr lang="en-US" spc="-5" dirty="0">
                <a:cs typeface="Source Sans Pro Light"/>
              </a:rPr>
              <a:t>back, nearly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the midpoint of the </a:t>
            </a:r>
            <a:r>
              <a:rPr lang="en-US" spc="-15" dirty="0">
                <a:cs typeface="Source Sans Pro Light"/>
              </a:rPr>
              <a:t>total  </a:t>
            </a:r>
            <a:r>
              <a:rPr lang="en-US" spc="-10" dirty="0">
                <a:cs typeface="Source Sans Pro Light"/>
              </a:rPr>
              <a:t>age </a:t>
            </a:r>
            <a:r>
              <a:rPr lang="en-US" dirty="0">
                <a:cs typeface="Source Sans Pro Light"/>
              </a:rPr>
              <a:t>of Earth. When </a:t>
            </a:r>
            <a:r>
              <a:rPr lang="en-US" spc="-15" dirty="0">
                <a:cs typeface="Source Sans Pro Light"/>
              </a:rPr>
              <a:t>water </a:t>
            </a:r>
            <a:r>
              <a:rPr lang="en-US" spc="-10" dirty="0">
                <a:cs typeface="Source Sans Pro Light"/>
              </a:rPr>
              <a:t>appeared </a:t>
            </a:r>
            <a:r>
              <a:rPr lang="en-US" dirty="0">
                <a:cs typeface="Source Sans Pro Light"/>
              </a:rPr>
              <a:t>in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dirty="0">
                <a:cs typeface="Source Sans Pro Light"/>
              </a:rPr>
              <a:t>liquid </a:t>
            </a:r>
            <a:r>
              <a:rPr lang="en-US" spc="-20" dirty="0">
                <a:cs typeface="Source Sans Pro Light"/>
              </a:rPr>
              <a:t>state, </a:t>
            </a:r>
            <a:r>
              <a:rPr lang="en-US" spc="-5" dirty="0">
                <a:cs typeface="Source Sans Pro Light"/>
              </a:rPr>
              <a:t>forming extensive </a:t>
            </a:r>
            <a:r>
              <a:rPr lang="en-US" spc="-10" dirty="0">
                <a:cs typeface="Source Sans Pro Light"/>
              </a:rPr>
              <a:t>oceans </a:t>
            </a:r>
            <a:r>
              <a:rPr lang="en-US" dirty="0">
                <a:cs typeface="Source Sans Pro Light"/>
              </a:rPr>
              <a:t>on </a:t>
            </a:r>
            <a:r>
              <a:rPr lang="en-US" spc="-15" dirty="0">
                <a:cs typeface="Source Sans Pro Light"/>
              </a:rPr>
              <a:t>Earth’s  </a:t>
            </a:r>
            <a:r>
              <a:rPr lang="en-US" spc="-10" dirty="0">
                <a:cs typeface="Source Sans Pro Light"/>
              </a:rPr>
              <a:t>surface,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offered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enough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protection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first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life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begin,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it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started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as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nothing  more than small </a:t>
            </a:r>
            <a:r>
              <a:rPr lang="en-US" spc="-10" dirty="0">
                <a:cs typeface="Source Sans Pro Light"/>
              </a:rPr>
              <a:t>organic </a:t>
            </a:r>
            <a:r>
              <a:rPr lang="en-US" dirty="0">
                <a:cs typeface="Source Sans Pro Light"/>
              </a:rPr>
              <a:t>molecules </a:t>
            </a:r>
            <a:r>
              <a:rPr lang="en-US" spc="-15" dirty="0">
                <a:cs typeface="Source Sans Pro Light"/>
              </a:rPr>
              <a:t>created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the synthesis of </a:t>
            </a:r>
            <a:r>
              <a:rPr lang="en-US" spc="-5" dirty="0">
                <a:cs typeface="Source Sans Pro Light"/>
              </a:rPr>
              <a:t>inorganic </a:t>
            </a:r>
            <a:r>
              <a:rPr lang="en-US" spc="-10" dirty="0">
                <a:cs typeface="Source Sans Pro Light"/>
              </a:rPr>
              <a:t>material </a:t>
            </a:r>
            <a:r>
              <a:rPr lang="en-US" spc="-5" dirty="0">
                <a:cs typeface="Source Sans Pro Light"/>
              </a:rPr>
              <a:t>present</a:t>
            </a:r>
            <a:br>
              <a:rPr lang="cs-CZ" spc="-5" dirty="0">
                <a:cs typeface="Source Sans Pro Light"/>
              </a:rPr>
            </a:br>
            <a:r>
              <a:rPr lang="en-US" dirty="0">
                <a:cs typeface="Source Sans Pro Light"/>
              </a:rPr>
              <a:t>on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Earth.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Nobody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knows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exactly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how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happened,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however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it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led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time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creation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  </a:t>
            </a:r>
            <a:r>
              <a:rPr lang="en-US" spc="-15" dirty="0">
                <a:cs typeface="Source Sans Pro Light"/>
              </a:rPr>
              <a:t>other,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more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complex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molecules,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such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as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phospholipids,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amino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acids,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etc.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Probably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between</a:t>
            </a: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cs typeface="Source Sans Pro Light"/>
              </a:rPr>
              <a:t>3.9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3.5 </a:t>
            </a:r>
            <a:r>
              <a:rPr lang="en-US" spc="-5" dirty="0">
                <a:cs typeface="Source Sans Pro Light"/>
              </a:rPr>
              <a:t>billion </a:t>
            </a:r>
            <a:r>
              <a:rPr lang="en-US" spc="-10" dirty="0">
                <a:cs typeface="Source Sans Pro Light"/>
              </a:rPr>
              <a:t>years ago,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first organisms, </a:t>
            </a:r>
            <a:r>
              <a:rPr lang="en-US" dirty="0">
                <a:cs typeface="Source Sans Pro Light"/>
              </a:rPr>
              <a:t>such </a:t>
            </a:r>
            <a:r>
              <a:rPr lang="en-US" spc="-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simple </a:t>
            </a:r>
            <a:r>
              <a:rPr lang="en-US" spc="-5" dirty="0">
                <a:cs typeface="Source Sans Pro Light"/>
              </a:rPr>
              <a:t>prokaryotes,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appeared.</a:t>
            </a:r>
            <a:endParaRPr lang="en-US" dirty="0">
              <a:cs typeface="Source Sans Pro Light"/>
            </a:endParaRPr>
          </a:p>
        </p:txBody>
      </p:sp>
      <p:sp>
        <p:nvSpPr>
          <p:cNvPr id="10" name="object 4">
            <a:hlinkClick r:id="rId2"/>
            <a:extLst>
              <a:ext uri="{FF2B5EF4-FFF2-40B4-BE49-F238E27FC236}">
                <a16:creationId xmlns:a16="http://schemas.microsoft.com/office/drawing/2014/main" id="{27600617-8D05-4E9C-B200-47FA70123331}"/>
              </a:ext>
            </a:extLst>
          </p:cNvPr>
          <p:cNvSpPr/>
          <p:nvPr/>
        </p:nvSpPr>
        <p:spPr>
          <a:xfrm>
            <a:off x="11376752" y="2603500"/>
            <a:ext cx="6096000" cy="4186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7F5633-AEF8-4F7E-A190-AADEF82A7C7D}"/>
              </a:ext>
            </a:extLst>
          </p:cNvPr>
          <p:cNvSpPr/>
          <p:nvPr/>
        </p:nvSpPr>
        <p:spPr>
          <a:xfrm>
            <a:off x="894556" y="3213100"/>
            <a:ext cx="9502775" cy="6217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/>
            <a:r>
              <a:rPr lang="en-US" dirty="0">
                <a:cs typeface="Source Sans Pro Light"/>
              </a:rPr>
              <a:t>Those </a:t>
            </a:r>
            <a:r>
              <a:rPr lang="en-US" spc="-5" dirty="0">
                <a:cs typeface="Source Sans Pro Light"/>
              </a:rPr>
              <a:t>organisms were </a:t>
            </a:r>
            <a:r>
              <a:rPr lang="en-US" dirty="0">
                <a:cs typeface="Source Sans Pro Light"/>
              </a:rPr>
              <a:t>the only </a:t>
            </a:r>
            <a:r>
              <a:rPr lang="en-US" spc="-10" dirty="0">
                <a:cs typeface="Source Sans Pro Light"/>
              </a:rPr>
              <a:t>inhabitants </a:t>
            </a:r>
            <a:r>
              <a:rPr lang="en-US" dirty="0">
                <a:cs typeface="Source Sans Pro Light"/>
              </a:rPr>
              <a:t>of Earth until 2.1 </a:t>
            </a:r>
            <a:r>
              <a:rPr lang="en-US" spc="-5" dirty="0">
                <a:cs typeface="Source Sans Pro Light"/>
              </a:rPr>
              <a:t>billion </a:t>
            </a:r>
            <a:r>
              <a:rPr lang="en-US" spc="-10" dirty="0">
                <a:cs typeface="Source Sans Pro Light"/>
              </a:rPr>
              <a:t>years ago. </a:t>
            </a:r>
            <a:r>
              <a:rPr lang="en-US" dirty="0">
                <a:cs typeface="Source Sans Pro Light"/>
              </a:rPr>
              <a:t>We </a:t>
            </a:r>
            <a:r>
              <a:rPr lang="en-US" spc="-10" dirty="0">
                <a:cs typeface="Source Sans Pro Light"/>
              </a:rPr>
              <a:t>can date  to </a:t>
            </a:r>
            <a:r>
              <a:rPr lang="en-US" dirty="0">
                <a:cs typeface="Source Sans Pro Light"/>
              </a:rPr>
              <a:t>this period the </a:t>
            </a:r>
            <a:r>
              <a:rPr lang="en-US" spc="-15" dirty="0">
                <a:cs typeface="Source Sans Pro Light"/>
              </a:rPr>
              <a:t>appearance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quantities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oxygen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 Light"/>
              </a:rPr>
              <a:t>atmosphere. </a:t>
            </a:r>
            <a:r>
              <a:rPr lang="en-US" dirty="0">
                <a:cs typeface="Source Sans Pro Light"/>
              </a:rPr>
              <a:t>This </a:t>
            </a:r>
            <a:r>
              <a:rPr lang="en-US" spc="-5" dirty="0">
                <a:cs typeface="Source Sans Pro Light"/>
              </a:rPr>
              <a:t>change </a:t>
            </a:r>
            <a:r>
              <a:rPr lang="en-US" spc="-10" dirty="0">
                <a:cs typeface="Source Sans Pro Light"/>
              </a:rPr>
              <a:t>was  </a:t>
            </a:r>
            <a:r>
              <a:rPr lang="en-US" spc="-5" dirty="0">
                <a:cs typeface="Source Sans Pro Light"/>
              </a:rPr>
              <a:t>possible because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first photosynthesizing organisms. </a:t>
            </a:r>
            <a:r>
              <a:rPr lang="en-US" dirty="0">
                <a:cs typeface="Source Sans Pro Light"/>
              </a:rPr>
              <a:t>These </a:t>
            </a:r>
            <a:r>
              <a:rPr lang="en-US" spc="-5" dirty="0">
                <a:cs typeface="Source Sans Pro Light"/>
              </a:rPr>
              <a:t>were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cyanobacteria,  </a:t>
            </a:r>
            <a:r>
              <a:rPr lang="en-US" dirty="0">
                <a:cs typeface="Source Sans Pro Light"/>
              </a:rPr>
              <a:t>which</a:t>
            </a:r>
            <a:r>
              <a:rPr lang="en-US" spc="-8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still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exist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today.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You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can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observe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Animal</a:t>
            </a:r>
            <a:r>
              <a:rPr lang="en-US" spc="-80" dirty="0">
                <a:cs typeface="Source Sans Pro"/>
              </a:rPr>
              <a:t> </a:t>
            </a:r>
            <a:r>
              <a:rPr lang="en-US" dirty="0">
                <a:cs typeface="Source Sans Pro"/>
              </a:rPr>
              <a:t>Biology</a:t>
            </a:r>
            <a:r>
              <a:rPr lang="en-US" spc="-80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library,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cs-CZ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called</a:t>
            </a:r>
            <a:r>
              <a:rPr lang="en-US" spc="-114" dirty="0">
                <a:cs typeface="Source Sans Pro Light"/>
              </a:rPr>
              <a:t> </a:t>
            </a:r>
            <a:r>
              <a:rPr lang="en-US" b="1" spc="-10" dirty="0">
                <a:cs typeface="Source Sans Pro"/>
              </a:rPr>
              <a:t>“Cyanobacteria”</a:t>
            </a:r>
            <a:r>
              <a:rPr lang="en-US" spc="-10" dirty="0">
                <a:cs typeface="Source Sans Pro Light"/>
              </a:rPr>
              <a:t>.</a:t>
            </a:r>
            <a:r>
              <a:rPr lang="en-US" b="1" spc="-110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These</a:t>
            </a:r>
            <a:r>
              <a:rPr lang="cs-CZ" spc="5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simple</a:t>
            </a:r>
            <a:r>
              <a:rPr lang="cs-CZ" spc="5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organisms,</a:t>
            </a:r>
            <a:r>
              <a:rPr lang="en-US" spc="-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were</a:t>
            </a:r>
            <a:r>
              <a:rPr lang="en-US" spc="-114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the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first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oxygen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producers,</a:t>
            </a:r>
            <a:r>
              <a:rPr lang="en-US" spc="-11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gave 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atmosphere its significant proportion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oxygen and made possible </a:t>
            </a:r>
            <a:r>
              <a:rPr lang="en-US" dirty="0">
                <a:cs typeface="Source Sans Pro Light"/>
              </a:rPr>
              <a:t>the development  of </a:t>
            </a:r>
            <a:r>
              <a:rPr lang="en-US" spc="-5" dirty="0">
                <a:cs typeface="Source Sans Pro Light"/>
              </a:rPr>
              <a:t>organisms outside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watery </a:t>
            </a:r>
            <a:r>
              <a:rPr lang="en-US" dirty="0">
                <a:cs typeface="Source Sans Pro Light"/>
              </a:rPr>
              <a:t>environment, which </a:t>
            </a:r>
            <a:r>
              <a:rPr lang="en-US" spc="-5" dirty="0">
                <a:cs typeface="Source Sans Pro Light"/>
              </a:rPr>
              <a:t>occurred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later </a:t>
            </a:r>
            <a:r>
              <a:rPr lang="en-US" dirty="0">
                <a:cs typeface="Source Sans Pro Light"/>
              </a:rPr>
              <a:t>periods of </a:t>
            </a:r>
            <a:r>
              <a:rPr lang="en-US" spc="-15" dirty="0">
                <a:cs typeface="Source Sans Pro Light"/>
              </a:rPr>
              <a:t>Earth’s  </a:t>
            </a:r>
            <a:r>
              <a:rPr lang="en-US" spc="-5" dirty="0">
                <a:cs typeface="Source Sans Pro Light"/>
              </a:rPr>
              <a:t>history.</a:t>
            </a:r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endParaRPr lang="cs-CZ" spc="-5" dirty="0">
              <a:cs typeface="Source Sans Pro Light"/>
            </a:endParaRPr>
          </a:p>
          <a:p>
            <a:pPr marL="12700" marR="5080" algn="just"/>
            <a:r>
              <a:rPr lang="en-US" spc="10" dirty="0">
                <a:cs typeface="Source Sans Pro Light"/>
              </a:rPr>
              <a:t>At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about</a:t>
            </a:r>
            <a:r>
              <a:rPr lang="en-US" spc="-1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1</a:t>
            </a:r>
            <a:r>
              <a:rPr lang="en-US" spc="-12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billion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years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ago,</a:t>
            </a:r>
            <a:r>
              <a:rPr lang="en-US" spc="-125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this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development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advanced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to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the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appearance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and</a:t>
            </a:r>
            <a:r>
              <a:rPr lang="cs-CZ" spc="10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diversification</a:t>
            </a:r>
            <a:br>
              <a:rPr lang="cs-CZ" spc="10" dirty="0">
                <a:cs typeface="Source Sans Pro Light"/>
              </a:rPr>
            </a:br>
            <a:r>
              <a:rPr lang="en-US" dirty="0">
                <a:cs typeface="Source Sans Pro Light"/>
              </a:rPr>
              <a:t>of eukaryotic </a:t>
            </a:r>
            <a:r>
              <a:rPr lang="en-US" spc="-5" dirty="0">
                <a:cs typeface="Source Sans Pro Light"/>
              </a:rPr>
              <a:t>cells. </a:t>
            </a:r>
            <a:r>
              <a:rPr lang="en-US" dirty="0">
                <a:cs typeface="Source Sans Pro Light"/>
              </a:rPr>
              <a:t>This </a:t>
            </a:r>
            <a:r>
              <a:rPr lang="en-US" spc="-5" dirty="0">
                <a:cs typeface="Source Sans Pro Light"/>
              </a:rPr>
              <a:t>happened </a:t>
            </a:r>
            <a:r>
              <a:rPr lang="en-US" spc="-10" dirty="0">
                <a:cs typeface="Source Sans Pro Light"/>
              </a:rPr>
              <a:t>most probably </a:t>
            </a:r>
            <a:r>
              <a:rPr lang="en-US" dirty="0">
                <a:cs typeface="Source Sans Pro Light"/>
              </a:rPr>
              <a:t>when </a:t>
            </a:r>
            <a:r>
              <a:rPr lang="en-US" spc="-10" dirty="0">
                <a:cs typeface="Source Sans Pro Light"/>
              </a:rPr>
              <a:t>a bacterial cell </a:t>
            </a:r>
            <a:r>
              <a:rPr lang="en-US" spc="-15" dirty="0">
                <a:cs typeface="Source Sans Pro Light"/>
              </a:rPr>
              <a:t>attempted </a:t>
            </a:r>
            <a:r>
              <a:rPr lang="en-US" spc="-10" dirty="0">
                <a:cs typeface="Source Sans Pro Light"/>
              </a:rPr>
              <a:t>to digest  </a:t>
            </a:r>
            <a:r>
              <a:rPr lang="en-US" spc="-5" dirty="0">
                <a:cs typeface="Source Sans Pro Light"/>
              </a:rPr>
              <a:t>another </a:t>
            </a:r>
            <a:r>
              <a:rPr lang="en-US" dirty="0">
                <a:cs typeface="Source Sans Pro Light"/>
              </a:rPr>
              <a:t>one, which </a:t>
            </a:r>
            <a:r>
              <a:rPr lang="en-US" spc="-10" dirty="0">
                <a:cs typeface="Source Sans Pro Light"/>
              </a:rPr>
              <a:t>instead </a:t>
            </a:r>
            <a:r>
              <a:rPr lang="en-US" spc="5" dirty="0">
                <a:cs typeface="Source Sans Pro Light"/>
              </a:rPr>
              <a:t>survived </a:t>
            </a:r>
            <a:r>
              <a:rPr lang="en-US" dirty="0">
                <a:cs typeface="Source Sans Pro Light"/>
              </a:rPr>
              <a:t>inside the </a:t>
            </a:r>
            <a:r>
              <a:rPr lang="en-US" spc="-10" dirty="0">
                <a:cs typeface="Source Sans Pro Light"/>
              </a:rPr>
              <a:t>predator cell </a:t>
            </a:r>
            <a:r>
              <a:rPr lang="en-US" spc="-5" dirty="0">
                <a:cs typeface="Source Sans Pro Light"/>
              </a:rPr>
              <a:t>and converted itself into an  organelle typical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animal </a:t>
            </a:r>
            <a:r>
              <a:rPr lang="en-US" dirty="0">
                <a:cs typeface="Source Sans Pro Light"/>
              </a:rPr>
              <a:t>eukaryotic </a:t>
            </a:r>
            <a:r>
              <a:rPr lang="en-US" spc="-5" dirty="0">
                <a:cs typeface="Source Sans Pro Light"/>
              </a:rPr>
              <a:t>cells,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mitochondrion. Mitochondria </a:t>
            </a:r>
            <a:r>
              <a:rPr lang="en-US" dirty="0">
                <a:cs typeface="Source Sans Pro Light"/>
              </a:rPr>
              <a:t>then </a:t>
            </a:r>
            <a:r>
              <a:rPr lang="en-US" spc="5" dirty="0">
                <a:cs typeface="Source Sans Pro Light"/>
              </a:rPr>
              <a:t>served  </a:t>
            </a:r>
            <a:r>
              <a:rPr lang="en-US" spc="-5" dirty="0">
                <a:cs typeface="Source Sans Pro Light"/>
              </a:rPr>
              <a:t>as </a:t>
            </a:r>
            <a:r>
              <a:rPr lang="en-US" spc="-10" dirty="0">
                <a:cs typeface="Source Sans Pro Light"/>
              </a:rPr>
              <a:t>“energy factories” </a:t>
            </a:r>
            <a:r>
              <a:rPr lang="en-US" spc="-5" dirty="0">
                <a:cs typeface="Source Sans Pro Light"/>
              </a:rPr>
              <a:t>for </a:t>
            </a:r>
            <a:r>
              <a:rPr lang="en-US" dirty="0">
                <a:cs typeface="Source Sans Pro Light"/>
              </a:rPr>
              <a:t>whole eukaryotic </a:t>
            </a:r>
            <a:r>
              <a:rPr lang="en-US" spc="-5" dirty="0">
                <a:cs typeface="Source Sans Pro Light"/>
              </a:rPr>
              <a:t>cells. </a:t>
            </a:r>
            <a:r>
              <a:rPr lang="en-US" spc="-15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5" dirty="0">
                <a:cs typeface="Source Sans Pro Light"/>
              </a:rPr>
              <a:t>observe </a:t>
            </a:r>
            <a:r>
              <a:rPr lang="en-US" spc="-5" dirty="0">
                <a:cs typeface="Source Sans Pro Light"/>
              </a:rPr>
              <a:t>mitochondria and other  organelles </a:t>
            </a:r>
            <a:r>
              <a:rPr lang="en-US" dirty="0">
                <a:cs typeface="Source Sans Pro Light"/>
              </a:rPr>
              <a:t>in the model </a:t>
            </a:r>
            <a:r>
              <a:rPr lang="en-US" b="1" spc="-10" dirty="0">
                <a:cs typeface="Source Sans Pro"/>
              </a:rPr>
              <a:t>“Somatic </a:t>
            </a:r>
            <a:r>
              <a:rPr lang="en-US" b="1" dirty="0">
                <a:cs typeface="Source Sans Pro"/>
              </a:rPr>
              <a:t>Cell”</a:t>
            </a:r>
            <a:r>
              <a:rPr lang="en-US" dirty="0">
                <a:cs typeface="Source Sans Pro Light"/>
              </a:rPr>
              <a:t>, </a:t>
            </a:r>
            <a:r>
              <a:rPr lang="en-US" spc="-5" dirty="0">
                <a:cs typeface="Source Sans Pro Light"/>
              </a:rPr>
              <a:t>found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"/>
              </a:rPr>
              <a:t>Human </a:t>
            </a:r>
            <a:r>
              <a:rPr lang="en-US" dirty="0">
                <a:cs typeface="Source Sans Pro"/>
              </a:rPr>
              <a:t>Biology </a:t>
            </a:r>
            <a:r>
              <a:rPr lang="en-US" spc="-5" dirty="0">
                <a:cs typeface="Source Sans Pro Light"/>
              </a:rPr>
              <a:t>library </a:t>
            </a:r>
            <a:r>
              <a:rPr lang="en-US" dirty="0">
                <a:cs typeface="Source Sans Pro Light"/>
              </a:rPr>
              <a:t>of the Lifeliqe  </a:t>
            </a:r>
            <a:r>
              <a:rPr lang="en-US" spc="-10" dirty="0">
                <a:cs typeface="Source Sans Pro Light"/>
              </a:rPr>
              <a:t>app.</a:t>
            </a:r>
            <a:endParaRPr lang="en-US" dirty="0">
              <a:cs typeface="Source Sans Pro Light"/>
            </a:endParaRPr>
          </a:p>
          <a:p>
            <a:pPr marL="12700" marR="5080" algn="just"/>
            <a:endParaRPr lang="en-US" dirty="0">
              <a:cs typeface="Source Sans Pr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EFB6DC-1E9A-41E4-B152-4837E49884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50FD35-45B2-4E22-86FF-55341AE11443}"/>
              </a:ext>
            </a:extLst>
          </p:cNvPr>
          <p:cNvSpPr/>
          <p:nvPr/>
        </p:nvSpPr>
        <p:spPr>
          <a:xfrm>
            <a:off x="15948391" y="533082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74DC91-38B0-4859-A8E4-2C404DD867A3}"/>
              </a:ext>
            </a:extLst>
          </p:cNvPr>
          <p:cNvSpPr/>
          <p:nvPr/>
        </p:nvSpPr>
        <p:spPr>
          <a:xfrm>
            <a:off x="15948391" y="8199899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Click to open in Lifeliqe</a:t>
            </a:r>
            <a:endParaRPr lang="en-US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F8B70D6B-5A18-4F8C-9ACA-7F691483DE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t="30742" r="26250" b="6310"/>
          <a:stretch/>
        </p:blipFill>
        <p:spPr>
          <a:xfrm>
            <a:off x="11177121" y="6395641"/>
            <a:ext cx="4830733" cy="33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094957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30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3.</a:t>
            </a:r>
            <a:r>
              <a:rPr lang="cs-CZ" sz="2800" spc="-7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Input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42344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In this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the lesson, </a:t>
            </a:r>
            <a:r>
              <a:rPr lang="en-US" spc="-5" dirty="0">
                <a:cs typeface="Source Sans Pro Light"/>
              </a:rPr>
              <a:t>explain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input </a:t>
            </a:r>
            <a:r>
              <a:rPr lang="en-US" spc="-10" dirty="0">
                <a:cs typeface="Source Sans Pro Light"/>
              </a:rPr>
              <a:t>materials are </a:t>
            </a:r>
            <a:r>
              <a:rPr lang="en-US" dirty="0">
                <a:cs typeface="Source Sans Pro Light"/>
              </a:rPr>
              <a:t>needed </a:t>
            </a:r>
            <a:r>
              <a:rPr lang="en-US" spc="-5" dirty="0">
                <a:cs typeface="Source Sans Pro Light"/>
              </a:rPr>
              <a:t>for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photosynthesis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reaction.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you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have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your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think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about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necessities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each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living  </a:t>
            </a:r>
            <a:r>
              <a:rPr lang="en-US" spc="-15" dirty="0">
                <a:cs typeface="Source Sans Pro Light"/>
              </a:rPr>
              <a:t>plant’s </a:t>
            </a:r>
            <a:r>
              <a:rPr lang="en-US" dirty="0">
                <a:cs typeface="Source Sans Pro Light"/>
              </a:rPr>
              <a:t>survival, the </a:t>
            </a:r>
            <a:r>
              <a:rPr lang="en-US" spc="-5" dirty="0">
                <a:cs typeface="Source Sans Pro Light"/>
              </a:rPr>
              <a:t>question </a:t>
            </a:r>
            <a:r>
              <a:rPr lang="en-US" dirty="0">
                <a:cs typeface="Source Sans Pro Light"/>
              </a:rPr>
              <a:t>will </a:t>
            </a:r>
            <a:r>
              <a:rPr lang="en-US" spc="-5" dirty="0">
                <a:cs typeface="Source Sans Pro Light"/>
              </a:rPr>
              <a:t>be answered</a:t>
            </a:r>
            <a:r>
              <a:rPr lang="en-US" spc="2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automatically.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first important constituent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photosynthesis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reaction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20" dirty="0">
                <a:solidFill>
                  <a:srgbClr val="231F20"/>
                </a:solidFill>
                <a:cs typeface="Source Sans Pro Light"/>
              </a:rPr>
              <a:t>water.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Water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absorbed  from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soil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plant’s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roots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delivered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all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rest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plant by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system</a:t>
            </a:r>
            <a:br>
              <a:rPr lang="cs-CZ" spc="-10" dirty="0">
                <a:solidFill>
                  <a:srgbClr val="231F20"/>
                </a:solidFill>
                <a:cs typeface="Source Sans Pro Light"/>
              </a:rPr>
            </a:br>
            <a:r>
              <a:rPr lang="en-US" dirty="0">
                <a:solidFill>
                  <a:srgbClr val="231F20"/>
                </a:solidFill>
                <a:cs typeface="Source Sans Pro Light"/>
              </a:rPr>
              <a:t>of 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internal plumbing. Apart from bringing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minerals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needed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plant, it 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 important  constituent for growth and photosynthesis.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From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chemical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point 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view,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water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simple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compound composed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one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atom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oxygen 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two 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hydrogen.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If you open the  Lifeliqe </a:t>
            </a:r>
            <a:r>
              <a:rPr lang="en-US" dirty="0">
                <a:solidFill>
                  <a:srgbClr val="231F20"/>
                </a:solidFill>
                <a:cs typeface="Source Sans Pro"/>
              </a:rPr>
              <a:t>Chemistry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library,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you will find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there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model of this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basic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molecule.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Type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into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search box </a:t>
            </a:r>
            <a:r>
              <a:rPr lang="en-US" b="1" spc="-5" dirty="0">
                <a:solidFill>
                  <a:srgbClr val="231F20"/>
                </a:solidFill>
                <a:cs typeface="Source Sans Pro"/>
              </a:rPr>
              <a:t>“Water”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,</a:t>
            </a:r>
            <a:r>
              <a:rPr lang="en-US" b="1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open the 3D model,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show it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students.</a:t>
            </a:r>
            <a:endParaRPr lang="cs-CZ" spc="-5" dirty="0">
              <a:solidFill>
                <a:srgbClr val="231F20"/>
              </a:solidFill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other important </a:t>
            </a:r>
            <a:r>
              <a:rPr lang="en-US" dirty="0">
                <a:cs typeface="Source Sans Pro Light"/>
              </a:rPr>
              <a:t>input </a:t>
            </a:r>
            <a:r>
              <a:rPr lang="en-US" spc="-15" dirty="0">
                <a:cs typeface="Source Sans Pro Light"/>
              </a:rPr>
              <a:t>substance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photosynthesis </a:t>
            </a:r>
            <a:r>
              <a:rPr lang="en-US" dirty="0">
                <a:cs typeface="Source Sans Pro Light"/>
              </a:rPr>
              <a:t>is </a:t>
            </a:r>
            <a:r>
              <a:rPr lang="en-US" b="1" spc="-5" dirty="0">
                <a:cs typeface="Source Sans Pro"/>
              </a:rPr>
              <a:t>“Carbon Dioxide”</a:t>
            </a:r>
            <a:r>
              <a:rPr lang="en-US" spc="-5" dirty="0">
                <a:cs typeface="Source Sans Pro Light"/>
              </a:rPr>
              <a:t>,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again  can </a:t>
            </a:r>
            <a:r>
              <a:rPr lang="en-US" spc="-5" dirty="0">
                <a:cs typeface="Source Sans Pro Light"/>
              </a:rPr>
              <a:t>be found </a:t>
            </a:r>
            <a:r>
              <a:rPr lang="en-US" dirty="0">
                <a:cs typeface="Source Sans Pro Light"/>
              </a:rPr>
              <a:t>in the Lifeliqe </a:t>
            </a:r>
            <a:r>
              <a:rPr lang="en-US" dirty="0">
                <a:cs typeface="Source Sans Pro"/>
              </a:rPr>
              <a:t>Chemistry </a:t>
            </a:r>
            <a:r>
              <a:rPr lang="en-US" spc="-5" dirty="0">
                <a:cs typeface="Source Sans Pro Light"/>
              </a:rPr>
              <a:t>library. Carbon dioxide </a:t>
            </a:r>
            <a:r>
              <a:rPr lang="en-US" dirty="0">
                <a:cs typeface="Source Sans Pro Light"/>
              </a:rPr>
              <a:t>is one of the </a:t>
            </a:r>
            <a:r>
              <a:rPr lang="en-US" spc="-10" dirty="0">
                <a:cs typeface="Source Sans Pro Light"/>
              </a:rPr>
              <a:t>constituents</a:t>
            </a:r>
            <a:br>
              <a:rPr lang="cs-CZ" spc="-10" dirty="0">
                <a:cs typeface="Source Sans Pro Light"/>
              </a:rPr>
            </a:br>
            <a:r>
              <a:rPr lang="en-US" dirty="0">
                <a:cs typeface="Source Sans Pro Light"/>
              </a:rPr>
              <a:t>of 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spc="-5" dirty="0">
                <a:cs typeface="Source Sans Pro Light"/>
              </a:rPr>
              <a:t>atmosphere, </a:t>
            </a:r>
            <a:r>
              <a:rPr lang="en-US" dirty="0">
                <a:cs typeface="Source Sans Pro Light"/>
              </a:rPr>
              <a:t>though </a:t>
            </a:r>
            <a:r>
              <a:rPr lang="en-US" spc="-5" dirty="0">
                <a:cs typeface="Source Sans Pro Light"/>
              </a:rPr>
              <a:t>forming </a:t>
            </a:r>
            <a:r>
              <a:rPr lang="en-US" spc="-10" dirty="0">
                <a:cs typeface="Source Sans Pro Light"/>
              </a:rPr>
              <a:t>just </a:t>
            </a:r>
            <a:r>
              <a:rPr lang="en-US" dirty="0">
                <a:cs typeface="Source Sans Pro Light"/>
              </a:rPr>
              <a:t>1% of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spc="-15" dirty="0">
                <a:cs typeface="Source Sans Pro Light"/>
              </a:rPr>
              <a:t>total </a:t>
            </a:r>
            <a:r>
              <a:rPr lang="en-US" dirty="0">
                <a:cs typeface="Source Sans Pro Light"/>
              </a:rPr>
              <a:t>volume, </a:t>
            </a:r>
            <a:r>
              <a:rPr lang="en-US" spc="-5" dirty="0">
                <a:cs typeface="Source Sans Pro Light"/>
              </a:rPr>
              <a:t>nonetheless making </a:t>
            </a:r>
            <a:r>
              <a:rPr lang="en-US" dirty="0">
                <a:cs typeface="Source Sans Pro Light"/>
              </a:rPr>
              <a:t>it the  </a:t>
            </a:r>
            <a:r>
              <a:rPr lang="en-US" spc="-5" dirty="0">
                <a:cs typeface="Source Sans Pro Light"/>
              </a:rPr>
              <a:t>third </a:t>
            </a:r>
            <a:r>
              <a:rPr lang="en-US" spc="-10" dirty="0">
                <a:cs typeface="Source Sans Pro Light"/>
              </a:rPr>
              <a:t>most </a:t>
            </a:r>
            <a:r>
              <a:rPr lang="en-US" spc="-5" dirty="0">
                <a:cs typeface="Source Sans Pro Light"/>
              </a:rPr>
              <a:t>important </a:t>
            </a:r>
            <a:r>
              <a:rPr lang="en-US" spc="-10" dirty="0">
                <a:cs typeface="Source Sans Pro Light"/>
              </a:rPr>
              <a:t>gas </a:t>
            </a:r>
            <a:r>
              <a:rPr lang="en-US" spc="-5" dirty="0">
                <a:cs typeface="Source Sans Pro Light"/>
              </a:rPr>
              <a:t>present there. </a:t>
            </a:r>
            <a:r>
              <a:rPr lang="en-US" dirty="0">
                <a:cs typeface="Source Sans Pro Light"/>
              </a:rPr>
              <a:t>It is </a:t>
            </a:r>
            <a:r>
              <a:rPr lang="en-US" spc="-5" dirty="0">
                <a:cs typeface="Source Sans Pro Light"/>
              </a:rPr>
              <a:t>produced </a:t>
            </a:r>
            <a:r>
              <a:rPr lang="en-US" dirty="0">
                <a:cs typeface="Source Sans Pro Light"/>
              </a:rPr>
              <a:t>during our </a:t>
            </a:r>
            <a:r>
              <a:rPr lang="en-US" spc="-10" dirty="0">
                <a:cs typeface="Source Sans Pro Light"/>
              </a:rPr>
              <a:t>breathing. </a:t>
            </a:r>
            <a:r>
              <a:rPr lang="en-US" spc="-5" dirty="0">
                <a:cs typeface="Source Sans Pro Light"/>
              </a:rPr>
              <a:t>Plants </a:t>
            </a:r>
            <a:r>
              <a:rPr lang="en-US" spc="-15" dirty="0">
                <a:cs typeface="Source Sans Pro Light"/>
              </a:rPr>
              <a:t>take </a:t>
            </a:r>
            <a:r>
              <a:rPr lang="en-US" dirty="0">
                <a:cs typeface="Source Sans Pro Light"/>
              </a:rPr>
              <a:t>it  </a:t>
            </a:r>
            <a:r>
              <a:rPr lang="en-US" spc="-5" dirty="0">
                <a:cs typeface="Source Sans Pro Light"/>
              </a:rPr>
              <a:t>from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air and </a:t>
            </a:r>
            <a:r>
              <a:rPr lang="en-US" dirty="0">
                <a:cs typeface="Source Sans Pro Light"/>
              </a:rPr>
              <a:t>use it </a:t>
            </a:r>
            <a:r>
              <a:rPr lang="en-US" spc="-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second </a:t>
            </a:r>
            <a:r>
              <a:rPr lang="en-US" spc="-15" dirty="0">
                <a:cs typeface="Source Sans Pro Light"/>
              </a:rPr>
              <a:t>substance </a:t>
            </a:r>
            <a:r>
              <a:rPr lang="en-US" dirty="0">
                <a:cs typeface="Source Sans Pro Light"/>
              </a:rPr>
              <a:t>needed </a:t>
            </a:r>
            <a:r>
              <a:rPr lang="en-US" spc="-5" dirty="0">
                <a:cs typeface="Source Sans Pro Light"/>
              </a:rPr>
              <a:t>for photosynthesis. </a:t>
            </a:r>
            <a:r>
              <a:rPr lang="en-US" spc="-30" dirty="0">
                <a:cs typeface="Source Sans Pro Light"/>
              </a:rPr>
              <a:t>Take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look </a:t>
            </a:r>
            <a:r>
              <a:rPr lang="en-US" spc="-15" dirty="0">
                <a:cs typeface="Source Sans Pro Light"/>
              </a:rPr>
              <a:t>at  </a:t>
            </a:r>
            <a:r>
              <a:rPr lang="en-US" dirty="0">
                <a:cs typeface="Source Sans Pro Light"/>
              </a:rPr>
              <a:t>the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simple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compound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identify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two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basic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elements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it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is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made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20" dirty="0">
                <a:cs typeface="Source Sans Pro Light"/>
              </a:rPr>
              <a:t>of.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last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important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input needed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run 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energy.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This 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provided by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sun.  Sunlight is used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break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water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molecules when 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hits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green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colored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chlorophyll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hidden</a:t>
            </a:r>
            <a:r>
              <a:rPr lang="en-US" spc="-6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chloroplasts.</a:t>
            </a:r>
            <a:r>
              <a:rPr lang="en-US" spc="-6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these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organelles</a:t>
            </a:r>
            <a:r>
              <a:rPr lang="en-US" spc="-6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everything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important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</a:t>
            </a:r>
            <a:r>
              <a:rPr lang="en-US" spc="-6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</a:t>
            </a:r>
            <a:r>
              <a:rPr lang="en-US" spc="-6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happens,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during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several phases finally leading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processing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compounds through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which 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plants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store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energy.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But this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part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will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be explained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later;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first,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take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look with your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students 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structure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chloroplasts,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place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where photosynthesis</a:t>
            </a:r>
            <a:r>
              <a:rPr lang="en-US" spc="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occurs!</a:t>
            </a: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sp>
        <p:nvSpPr>
          <p:cNvPr id="10" name="object 8">
            <a:hlinkClick r:id="rId2"/>
            <a:extLst>
              <a:ext uri="{FF2B5EF4-FFF2-40B4-BE49-F238E27FC236}">
                <a16:creationId xmlns:a16="http://schemas.microsoft.com/office/drawing/2014/main" id="{D3DBE754-8348-4CEA-A102-F355E985BF03}"/>
              </a:ext>
            </a:extLst>
          </p:cNvPr>
          <p:cNvSpPr/>
          <p:nvPr/>
        </p:nvSpPr>
        <p:spPr>
          <a:xfrm>
            <a:off x="894556" y="5141624"/>
            <a:ext cx="8915400" cy="6148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hlinkClick r:id="rId4"/>
            <a:extLst>
              <a:ext uri="{FF2B5EF4-FFF2-40B4-BE49-F238E27FC236}">
                <a16:creationId xmlns:a16="http://schemas.microsoft.com/office/drawing/2014/main" id="{9ADC3E3D-BA9F-424B-B06A-ADB6FC1EF3ED}"/>
              </a:ext>
            </a:extLst>
          </p:cNvPr>
          <p:cNvSpPr/>
          <p:nvPr/>
        </p:nvSpPr>
        <p:spPr>
          <a:xfrm>
            <a:off x="9124156" y="5026011"/>
            <a:ext cx="9525000" cy="6569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3F74AE-F898-450C-BC71-2837C9098B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D714BB-C3E5-431A-9FE8-54610ABE353A}"/>
              </a:ext>
            </a:extLst>
          </p:cNvPr>
          <p:cNvSpPr/>
          <p:nvPr/>
        </p:nvSpPr>
        <p:spPr>
          <a:xfrm>
            <a:off x="13772356" y="9065491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0F358-D6F6-4C28-8843-C9F98495778A}"/>
              </a:ext>
            </a:extLst>
          </p:cNvPr>
          <p:cNvSpPr/>
          <p:nvPr/>
        </p:nvSpPr>
        <p:spPr>
          <a:xfrm>
            <a:off x="4856956" y="9065491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1882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085556" cy="828000"/>
            <a:chOff x="909501" y="8642689"/>
            <a:chExt cx="3151524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909501" y="8642693"/>
              <a:ext cx="293542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4. The power of</a:t>
            </a:r>
            <a:r>
              <a:rPr lang="en-US" sz="2800" spc="-8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 dirty="0">
                <a:solidFill>
                  <a:srgbClr val="FFFFFF"/>
                </a:solidFill>
                <a:cs typeface="Source Sans Pro Light"/>
              </a:rPr>
              <a:t>green</a:t>
            </a:r>
            <a:endParaRPr lang="en-US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8914606" cy="86613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In </a:t>
            </a:r>
            <a:r>
              <a:rPr lang="en-US" spc="20" dirty="0">
                <a:cs typeface="Source Sans Pro Light"/>
              </a:rPr>
              <a:t>this part of the lesson,</a:t>
            </a:r>
            <a:r>
              <a:rPr lang="en-US" spc="-170" dirty="0">
                <a:cs typeface="Source Sans Pro Light"/>
              </a:rPr>
              <a:t> </a:t>
            </a:r>
            <a:r>
              <a:rPr lang="en-US" spc="15" dirty="0">
                <a:cs typeface="Source Sans Pro Light"/>
              </a:rPr>
              <a:t>you should dedicate some time to studying the organelle responsible  </a:t>
            </a:r>
            <a:r>
              <a:rPr lang="en-US" spc="-5" dirty="0">
                <a:cs typeface="Source Sans Pro Light"/>
              </a:rPr>
              <a:t>for photosynthesis,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chloroplast. </a:t>
            </a:r>
            <a:r>
              <a:rPr lang="en-US" dirty="0">
                <a:cs typeface="Source Sans Pro Light"/>
              </a:rPr>
              <a:t>The whole </a:t>
            </a:r>
            <a:r>
              <a:rPr lang="en-US" spc="-10" dirty="0">
                <a:cs typeface="Source Sans Pro Light"/>
              </a:rPr>
              <a:t>process </a:t>
            </a:r>
            <a:r>
              <a:rPr lang="en-US" dirty="0">
                <a:cs typeface="Source Sans Pro Light"/>
              </a:rPr>
              <a:t>we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spc="-5" dirty="0">
                <a:cs typeface="Source Sans Pro Light"/>
              </a:rPr>
              <a:t>speaking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happens here,  </a:t>
            </a:r>
            <a:r>
              <a:rPr lang="en-US" dirty="0">
                <a:cs typeface="Source Sans Pro Light"/>
              </a:rPr>
              <a:t>inside this </a:t>
            </a:r>
            <a:r>
              <a:rPr lang="en-US" spc="-5" dirty="0">
                <a:cs typeface="Source Sans Pro Light"/>
              </a:rPr>
              <a:t>organelle. Chloroplasts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dirty="0">
                <a:cs typeface="Source Sans Pro Light"/>
              </a:rPr>
              <a:t>specific </a:t>
            </a:r>
            <a:r>
              <a:rPr lang="en-US" spc="-5" dirty="0">
                <a:cs typeface="Source Sans Pro Light"/>
              </a:rPr>
              <a:t>because </a:t>
            </a:r>
            <a:r>
              <a:rPr lang="en-US" dirty="0">
                <a:cs typeface="Source Sans Pro Light"/>
              </a:rPr>
              <a:t>of their shiny </a:t>
            </a:r>
            <a:r>
              <a:rPr lang="en-US" spc="-5" dirty="0">
                <a:cs typeface="Source Sans Pro Light"/>
              </a:rPr>
              <a:t>green coloring called  chlorophyll,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gives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plants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their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typical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coloration.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First,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highlight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“Plant  </a:t>
            </a:r>
            <a:r>
              <a:rPr lang="en-US" dirty="0">
                <a:cs typeface="Source Sans Pro"/>
              </a:rPr>
              <a:t>Cell”</a:t>
            </a:r>
            <a:r>
              <a:rPr lang="en-US" spc="-45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model,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clicking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Chloroplasts</a:t>
            </a:r>
            <a:r>
              <a:rPr lang="en-US" spc="-4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part,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show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how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they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are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situated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inside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cell.  </a:t>
            </a:r>
            <a:r>
              <a:rPr lang="en-US" spc="-15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show </a:t>
            </a:r>
            <a:r>
              <a:rPr lang="en-US" spc="-5" dirty="0">
                <a:cs typeface="Source Sans Pro Light"/>
              </a:rPr>
              <a:t>students photos </a:t>
            </a:r>
            <a:r>
              <a:rPr lang="en-US" dirty="0">
                <a:cs typeface="Source Sans Pro Light"/>
              </a:rPr>
              <a:t>of specific </a:t>
            </a:r>
            <a:r>
              <a:rPr lang="en-US" spc="-5" dirty="0">
                <a:cs typeface="Source Sans Pro Light"/>
              </a:rPr>
              <a:t>plants, where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chloroplasts can </a:t>
            </a:r>
            <a:r>
              <a:rPr lang="en-US" spc="-5" dirty="0">
                <a:cs typeface="Source Sans Pro Light"/>
              </a:rPr>
              <a:t>be </a:t>
            </a:r>
            <a:r>
              <a:rPr lang="en-US" dirty="0">
                <a:cs typeface="Source Sans Pro Light"/>
              </a:rPr>
              <a:t>seen  </a:t>
            </a:r>
            <a:r>
              <a:rPr lang="en-US" spc="-5" dirty="0">
                <a:cs typeface="Source Sans Pro Light"/>
              </a:rPr>
              <a:t>clearly and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detail. </a:t>
            </a:r>
            <a:r>
              <a:rPr lang="en-US" spc="5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good example </a:t>
            </a:r>
            <a:r>
              <a:rPr lang="en-US" dirty="0">
                <a:cs typeface="Source Sans Pro Light"/>
              </a:rPr>
              <a:t>is this </a:t>
            </a:r>
            <a:r>
              <a:rPr lang="en-US" spc="-10" dirty="0">
                <a:cs typeface="Source Sans Pro Light"/>
              </a:rPr>
              <a:t>photo </a:t>
            </a:r>
            <a:r>
              <a:rPr lang="en-US" dirty="0">
                <a:cs typeface="Source Sans Pro Light"/>
              </a:rPr>
              <a:t>of moss </a:t>
            </a:r>
            <a:r>
              <a:rPr lang="en-US" spc="-5" dirty="0">
                <a:cs typeface="Source Sans Pro Light"/>
              </a:rPr>
              <a:t>cells where </a:t>
            </a:r>
            <a:r>
              <a:rPr lang="en-US" dirty="0">
                <a:cs typeface="Source Sans Pro Light"/>
              </a:rPr>
              <a:t>these </a:t>
            </a:r>
            <a:r>
              <a:rPr lang="en-US" spc="-5" dirty="0">
                <a:cs typeface="Source Sans Pro Light"/>
              </a:rPr>
              <a:t>organelles </a:t>
            </a:r>
            <a:r>
              <a:rPr lang="en-US" spc="-10" dirty="0">
                <a:cs typeface="Source Sans Pro Light"/>
              </a:rPr>
              <a:t>are  </a:t>
            </a:r>
            <a:r>
              <a:rPr lang="en-US" spc="-5" dirty="0">
                <a:cs typeface="Source Sans Pro Light"/>
              </a:rPr>
              <a:t>clearly </a:t>
            </a:r>
            <a:r>
              <a:rPr lang="en-US" dirty="0">
                <a:cs typeface="Source Sans Pro Light"/>
              </a:rPr>
              <a:t>observable!</a:t>
            </a:r>
            <a:r>
              <a:rPr lang="cs-CZ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Then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open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specialized,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detailed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organelle.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Look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0" dirty="0">
                <a:cs typeface="Source Sans Pro Light"/>
              </a:rPr>
              <a:t> </a:t>
            </a:r>
            <a:r>
              <a:rPr lang="en-US" b="1" spc="-5" dirty="0">
                <a:cs typeface="Source Sans Pro"/>
              </a:rPr>
              <a:t>“Chloroplast”</a:t>
            </a:r>
            <a:r>
              <a:rPr lang="en-US" b="1" spc="-30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model  inside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Plant</a:t>
            </a:r>
            <a:r>
              <a:rPr lang="en-US" spc="-20" dirty="0">
                <a:cs typeface="Source Sans Pro"/>
              </a:rPr>
              <a:t> </a:t>
            </a:r>
            <a:r>
              <a:rPr lang="en-US" dirty="0">
                <a:cs typeface="Source Sans Pro"/>
              </a:rPr>
              <a:t>Biology</a:t>
            </a:r>
            <a:r>
              <a:rPr lang="en-US" spc="-2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library.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Ask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observe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it,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beginning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description 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spc="-10" dirty="0">
                <a:cs typeface="Source Sans Pro Light"/>
              </a:rPr>
              <a:t>general structure. </a:t>
            </a:r>
            <a:r>
              <a:rPr lang="en-US" spc="-20" dirty="0">
                <a:cs typeface="Source Sans Pro Light"/>
              </a:rPr>
              <a:t>Tell </a:t>
            </a:r>
            <a:r>
              <a:rPr lang="en-US" dirty="0">
                <a:cs typeface="Source Sans Pro Light"/>
              </a:rPr>
              <a:t>them </a:t>
            </a:r>
            <a:r>
              <a:rPr lang="en-US" spc="-10" dirty="0">
                <a:cs typeface="Source Sans Pro Light"/>
              </a:rPr>
              <a:t>that chloroplasts are </a:t>
            </a:r>
            <a:r>
              <a:rPr lang="en-US" spc="-5" dirty="0">
                <a:cs typeface="Source Sans Pro Light"/>
              </a:rPr>
              <a:t>disc-shaped organelles found </a:t>
            </a:r>
            <a:r>
              <a:rPr lang="en-US" dirty="0">
                <a:cs typeface="Source Sans Pro Light"/>
              </a:rPr>
              <a:t>in the  </a:t>
            </a:r>
            <a:r>
              <a:rPr lang="en-US" spc="-5" dirty="0">
                <a:cs typeface="Source Sans Pro Light"/>
              </a:rPr>
              <a:t>cytosol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a</a:t>
            </a:r>
            <a:r>
              <a:rPr lang="en-US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cell.</a:t>
            </a:r>
            <a:r>
              <a:rPr lang="cs-CZ" spc="-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If your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look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the model, they will </a:t>
            </a:r>
            <a:r>
              <a:rPr lang="en-US" spc="-5" dirty="0">
                <a:cs typeface="Source Sans Pro Light"/>
              </a:rPr>
              <a:t>discover </a:t>
            </a:r>
            <a:r>
              <a:rPr lang="en-US" spc="-10" dirty="0">
                <a:cs typeface="Source Sans Pro Light"/>
              </a:rPr>
              <a:t>that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chloroplasts </a:t>
            </a:r>
            <a:r>
              <a:rPr lang="en-US" spc="-5" dirty="0">
                <a:cs typeface="Source Sans Pro Light"/>
              </a:rPr>
              <a:t>also have </a:t>
            </a:r>
            <a:r>
              <a:rPr lang="en-US" spc="-10" dirty="0">
                <a:cs typeface="Source Sans Pro Light"/>
              </a:rPr>
              <a:t>a  </a:t>
            </a:r>
            <a:r>
              <a:rPr lang="en-US" spc="-5" dirty="0">
                <a:cs typeface="Source Sans Pro Light"/>
              </a:rPr>
              <a:t>complex internal </a:t>
            </a:r>
            <a:r>
              <a:rPr lang="en-US" spc="-10" dirty="0">
                <a:cs typeface="Source Sans Pro Light"/>
              </a:rPr>
              <a:t>structure. </a:t>
            </a:r>
            <a:r>
              <a:rPr lang="en-US" dirty="0">
                <a:cs typeface="Source Sans Pro Light"/>
              </a:rPr>
              <a:t>Describe this, </a:t>
            </a:r>
            <a:r>
              <a:rPr lang="en-US" spc="-10" dirty="0">
                <a:cs typeface="Source Sans Pro Light"/>
              </a:rPr>
              <a:t>starting </a:t>
            </a:r>
            <a:r>
              <a:rPr lang="en-US" dirty="0">
                <a:cs typeface="Source Sans Pro Light"/>
              </a:rPr>
              <a:t>with the two </a:t>
            </a:r>
            <a:r>
              <a:rPr lang="en-US" spc="-5" dirty="0">
                <a:cs typeface="Source Sans Pro Light"/>
              </a:rPr>
              <a:t>membranes: </a:t>
            </a:r>
            <a:r>
              <a:rPr lang="en-US" dirty="0">
                <a:cs typeface="Source Sans Pro Light"/>
              </a:rPr>
              <a:t>one inner </a:t>
            </a:r>
            <a:r>
              <a:rPr lang="en-US" spc="-5" dirty="0">
                <a:cs typeface="Source Sans Pro Light"/>
              </a:rPr>
              <a:t>and  </a:t>
            </a:r>
            <a:r>
              <a:rPr lang="en-US" dirty="0">
                <a:cs typeface="Source Sans Pro Light"/>
              </a:rPr>
              <a:t>one </a:t>
            </a:r>
            <a:r>
              <a:rPr lang="en-US" spc="-15" dirty="0">
                <a:cs typeface="Source Sans Pro Light"/>
              </a:rPr>
              <a:t>outer. </a:t>
            </a:r>
            <a:r>
              <a:rPr lang="en-US" dirty="0">
                <a:cs typeface="Source Sans Pro Light"/>
              </a:rPr>
              <a:t>In </a:t>
            </a:r>
            <a:r>
              <a:rPr lang="en-US" spc="-5" dirty="0">
                <a:cs typeface="Source Sans Pro Light"/>
              </a:rPr>
              <a:t>between </a:t>
            </a:r>
            <a:r>
              <a:rPr lang="en-US" dirty="0">
                <a:cs typeface="Source Sans Pro Light"/>
              </a:rPr>
              <a:t>these </a:t>
            </a:r>
            <a:r>
              <a:rPr lang="en-US" spc="-5" dirty="0">
                <a:cs typeface="Source Sans Pro Light"/>
              </a:rPr>
              <a:t>there </a:t>
            </a:r>
            <a:r>
              <a:rPr lang="en-US" spc="-10" dirty="0">
                <a:cs typeface="Source Sans Pro Light"/>
              </a:rPr>
              <a:t>exists a gap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intermembrane </a:t>
            </a:r>
            <a:r>
              <a:rPr lang="en-US" spc="-10" dirty="0">
                <a:cs typeface="Source Sans Pro Light"/>
              </a:rPr>
              <a:t>space. </a:t>
            </a:r>
            <a:r>
              <a:rPr lang="en-US" dirty="0">
                <a:cs typeface="Source Sans Pro Light"/>
              </a:rPr>
              <a:t>Highlight  the </a:t>
            </a:r>
            <a:r>
              <a:rPr lang="en-US" spc="-5" dirty="0">
                <a:cs typeface="Source Sans Pro Light"/>
              </a:rPr>
              <a:t>respective </a:t>
            </a:r>
            <a:r>
              <a:rPr lang="en-US" spc="-10" dirty="0">
                <a:cs typeface="Source Sans Pro Light"/>
              </a:rPr>
              <a:t>parts </a:t>
            </a:r>
            <a:r>
              <a:rPr lang="en-US" dirty="0">
                <a:cs typeface="Source Sans Pro Light"/>
              </a:rPr>
              <a:t>of the model, clicking on them in the </a:t>
            </a:r>
            <a:r>
              <a:rPr lang="en-US" spc="-5" dirty="0">
                <a:cs typeface="Source Sans Pro Light"/>
              </a:rPr>
              <a:t>description </a:t>
            </a:r>
            <a:r>
              <a:rPr lang="en-US" spc="-10" dirty="0">
                <a:cs typeface="Source Sans Pro Light"/>
              </a:rPr>
              <a:t>panel </a:t>
            </a:r>
            <a:r>
              <a:rPr lang="en-US" dirty="0">
                <a:cs typeface="Source Sans Pro Light"/>
              </a:rPr>
              <a:t>or </a:t>
            </a:r>
            <a:r>
              <a:rPr lang="en-US" spc="-5" dirty="0">
                <a:cs typeface="Source Sans Pro Light"/>
              </a:rPr>
              <a:t>directly </a:t>
            </a:r>
            <a:r>
              <a:rPr lang="en-US" dirty="0">
                <a:cs typeface="Source Sans Pro Light"/>
              </a:rPr>
              <a:t>on  the</a:t>
            </a:r>
            <a:r>
              <a:rPr lang="en-US" spc="-5" dirty="0">
                <a:cs typeface="Source Sans Pro Light"/>
              </a:rPr>
              <a:t> picture.</a:t>
            </a:r>
            <a:r>
              <a:rPr lang="cs-CZ" spc="-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Then </a:t>
            </a:r>
            <a:r>
              <a:rPr lang="en-US" spc="-5" dirty="0">
                <a:cs typeface="Source Sans Pro Light"/>
              </a:rPr>
              <a:t>continue </a:t>
            </a:r>
            <a:r>
              <a:rPr lang="en-US" dirty="0">
                <a:cs typeface="Source Sans Pro Light"/>
              </a:rPr>
              <a:t>with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description </a:t>
            </a:r>
            <a:r>
              <a:rPr lang="en-US" dirty="0">
                <a:cs typeface="Source Sans Pro Light"/>
              </a:rPr>
              <a:t>of the inner </a:t>
            </a:r>
            <a:r>
              <a:rPr lang="en-US" spc="-10" dirty="0">
                <a:cs typeface="Source Sans Pro Light"/>
              </a:rPr>
              <a:t>parts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chloroplasts.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most </a:t>
            </a:r>
            <a:r>
              <a:rPr lang="en-US" spc="-5" dirty="0">
                <a:cs typeface="Source Sans Pro Light"/>
              </a:rPr>
              <a:t>important 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organelle,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thylakoids,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be found, grouped and </a:t>
            </a:r>
            <a:r>
              <a:rPr lang="en-US" spc="-10" dirty="0">
                <a:cs typeface="Source Sans Pro Light"/>
              </a:rPr>
              <a:t>interconnected </a:t>
            </a:r>
            <a:r>
              <a:rPr lang="en-US" dirty="0">
                <a:cs typeface="Source Sans Pro Light"/>
              </a:rPr>
              <a:t>in </a:t>
            </a:r>
            <a:r>
              <a:rPr lang="en-US" spc="-15" dirty="0">
                <a:cs typeface="Source Sans Pro Light"/>
              </a:rPr>
              <a:t>stacks 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spc="-10" dirty="0">
                <a:cs typeface="Source Sans Pro Light"/>
              </a:rPr>
              <a:t>grana </a:t>
            </a:r>
            <a:r>
              <a:rPr lang="en-US" spc="-5" dirty="0">
                <a:cs typeface="Source Sans Pro Light"/>
              </a:rPr>
              <a:t>(singular </a:t>
            </a:r>
            <a:r>
              <a:rPr lang="en-US" i="1" spc="-5" dirty="0">
                <a:cs typeface="Source Sans Pro Light"/>
              </a:rPr>
              <a:t>granum</a:t>
            </a:r>
            <a:r>
              <a:rPr lang="en-US" spc="-5" dirty="0">
                <a:cs typeface="Source Sans Pro Light"/>
              </a:rPr>
              <a:t>),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contain </a:t>
            </a:r>
            <a:r>
              <a:rPr lang="en-US" spc="-5" dirty="0">
                <a:cs typeface="Source Sans Pro Light"/>
              </a:rPr>
              <a:t>chlorophyll. </a:t>
            </a:r>
            <a:r>
              <a:rPr lang="en-US" dirty="0">
                <a:cs typeface="Source Sans Pro Light"/>
              </a:rPr>
              <a:t>The inner </a:t>
            </a:r>
            <a:r>
              <a:rPr lang="en-US" spc="-15" dirty="0">
                <a:cs typeface="Source Sans Pro Light"/>
              </a:rPr>
              <a:t>space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chloroplasts  </a:t>
            </a:r>
            <a:r>
              <a:rPr lang="en-US" dirty="0">
                <a:cs typeface="Source Sans Pro Light"/>
              </a:rPr>
              <a:t>is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dirty="0">
                <a:cs typeface="Source Sans Pro Light"/>
              </a:rPr>
              <a:t>the lumen, while the inner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spc="-5" dirty="0">
                <a:cs typeface="Source Sans Pro Light"/>
              </a:rPr>
              <a:t>surrounding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thylakoids </a:t>
            </a:r>
            <a:r>
              <a:rPr lang="en-US" dirty="0">
                <a:cs typeface="Source Sans Pro Light"/>
              </a:rPr>
              <a:t>is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stroma.  </a:t>
            </a:r>
            <a:r>
              <a:rPr lang="en-US" dirty="0">
                <a:cs typeface="Source Sans Pro Light"/>
              </a:rPr>
              <a:t>In the model we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find </a:t>
            </a:r>
            <a:r>
              <a:rPr lang="en-US" spc="-15" dirty="0">
                <a:cs typeface="Source Sans Pro Light"/>
              </a:rPr>
              <a:t>starch,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appears </a:t>
            </a:r>
            <a:r>
              <a:rPr lang="en-US" spc="-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result </a:t>
            </a:r>
            <a:r>
              <a:rPr lang="en-US" dirty="0">
                <a:cs typeface="Source Sans Pro Light"/>
              </a:rPr>
              <a:t>of the energy </a:t>
            </a:r>
            <a:r>
              <a:rPr lang="en-US" spc="-5" dirty="0">
                <a:cs typeface="Source Sans Pro Light"/>
              </a:rPr>
              <a:t>production  </a:t>
            </a:r>
            <a:r>
              <a:rPr lang="en-US" spc="-10" dirty="0">
                <a:cs typeface="Source Sans Pro Light"/>
              </a:rPr>
              <a:t>process </a:t>
            </a:r>
            <a:r>
              <a:rPr lang="en-US" dirty="0">
                <a:cs typeface="Source Sans Pro Light"/>
              </a:rPr>
              <a:t>of</a:t>
            </a:r>
            <a:r>
              <a:rPr lang="en-US" spc="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photosynthesis.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dirty="0">
                <a:cs typeface="Source Sans Pro Light"/>
              </a:rPr>
              <a:t>When you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finished the </a:t>
            </a:r>
            <a:r>
              <a:rPr lang="en-US" spc="-5" dirty="0">
                <a:cs typeface="Source Sans Pro Light"/>
              </a:rPr>
              <a:t>description, tell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spc="-10" dirty="0">
                <a:cs typeface="Source Sans Pro Light"/>
              </a:rPr>
              <a:t>that </a:t>
            </a:r>
            <a:r>
              <a:rPr lang="en-US" spc="-5" dirty="0">
                <a:cs typeface="Source Sans Pro Light"/>
              </a:rPr>
              <a:t>green chlorophyll </a:t>
            </a:r>
            <a:r>
              <a:rPr lang="en-US" dirty="0">
                <a:cs typeface="Source Sans Pro Light"/>
              </a:rPr>
              <a:t>is </a:t>
            </a:r>
            <a:r>
              <a:rPr lang="en-US" spc="-5" dirty="0">
                <a:cs typeface="Source Sans Pro Light"/>
              </a:rPr>
              <a:t>not </a:t>
            </a:r>
            <a:r>
              <a:rPr lang="en-US" dirty="0">
                <a:cs typeface="Source Sans Pro Light"/>
              </a:rPr>
              <a:t>the  only pigment </a:t>
            </a:r>
            <a:r>
              <a:rPr lang="en-US" spc="-5" dirty="0">
                <a:cs typeface="Source Sans Pro Light"/>
              </a:rPr>
              <a:t>present </a:t>
            </a:r>
            <a:r>
              <a:rPr lang="en-US" dirty="0">
                <a:cs typeface="Source Sans Pro Light"/>
              </a:rPr>
              <a:t>in </a:t>
            </a:r>
            <a:r>
              <a:rPr lang="en-US" spc="-5" dirty="0">
                <a:cs typeface="Source Sans Pro Light"/>
              </a:rPr>
              <a:t>chloroplasts. There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spc="-5" dirty="0">
                <a:cs typeface="Source Sans Pro Light"/>
              </a:rPr>
              <a:t>also others, </a:t>
            </a:r>
            <a:r>
              <a:rPr lang="en-US" spc="-10" dirty="0">
                <a:cs typeface="Source Sans Pro Light"/>
              </a:rPr>
              <a:t>carotene </a:t>
            </a:r>
            <a:r>
              <a:rPr lang="en-US" spc="-5" dirty="0">
                <a:cs typeface="Source Sans Pro Light"/>
              </a:rPr>
              <a:t>and xanthophyll, 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are covered </a:t>
            </a:r>
            <a:r>
              <a:rPr lang="en-US" dirty="0">
                <a:cs typeface="Source Sans Pro Light"/>
              </a:rPr>
              <a:t>up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strong </a:t>
            </a:r>
            <a:r>
              <a:rPr lang="en-US" spc="-5" dirty="0">
                <a:cs typeface="Source Sans Pro Light"/>
              </a:rPr>
              <a:t>green color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chlorophyll, </a:t>
            </a:r>
            <a:r>
              <a:rPr lang="en-US" dirty="0">
                <a:cs typeface="Source Sans Pro Light"/>
              </a:rPr>
              <a:t>so they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spc="-5" dirty="0">
                <a:cs typeface="Source Sans Pro Light"/>
              </a:rPr>
              <a:t>usually invisible 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human </a:t>
            </a:r>
            <a:r>
              <a:rPr lang="en-US" dirty="0">
                <a:cs typeface="Source Sans Pro Light"/>
              </a:rPr>
              <a:t>eye. </a:t>
            </a:r>
            <a:r>
              <a:rPr lang="en-US" spc="-5" dirty="0">
                <a:cs typeface="Source Sans Pro Light"/>
              </a:rPr>
              <a:t>However, sometimes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other colorings </a:t>
            </a:r>
            <a:r>
              <a:rPr lang="en-US" spc="-10" dirty="0">
                <a:cs typeface="Source Sans Pro Light"/>
              </a:rPr>
              <a:t>reveal </a:t>
            </a:r>
            <a:r>
              <a:rPr lang="en-US" dirty="0">
                <a:cs typeface="Source Sans Pro Light"/>
              </a:rPr>
              <a:t>their </a:t>
            </a:r>
            <a:r>
              <a:rPr lang="en-US" spc="-10" dirty="0">
                <a:cs typeface="Source Sans Pro Light"/>
              </a:rPr>
              <a:t>beauty, </a:t>
            </a:r>
            <a:r>
              <a:rPr lang="en-US" spc="-5" dirty="0">
                <a:cs typeface="Source Sans Pro Light"/>
              </a:rPr>
              <a:t>as </a:t>
            </a:r>
            <a:r>
              <a:rPr lang="en-US" dirty="0">
                <a:cs typeface="Source Sans Pro Light"/>
              </a:rPr>
              <a:t>on some  </a:t>
            </a:r>
            <a:r>
              <a:rPr lang="en-US" spc="-5" dirty="0">
                <a:cs typeface="Source Sans Pro Light"/>
              </a:rPr>
              <a:t>trees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during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fall,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when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green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chlorophyll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disappears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from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leaves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so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other  pigments become visible. </a:t>
            </a:r>
            <a:r>
              <a:rPr lang="en-US" dirty="0">
                <a:cs typeface="Source Sans Pro Light"/>
              </a:rPr>
              <a:t>When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colorings </a:t>
            </a:r>
            <a:r>
              <a:rPr lang="en-US" spc="-10" dirty="0">
                <a:cs typeface="Source Sans Pro Light"/>
              </a:rPr>
              <a:t>disappear,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leaves </a:t>
            </a:r>
            <a:r>
              <a:rPr lang="en-US" spc="-10" dirty="0">
                <a:cs typeface="Source Sans Pro Light"/>
              </a:rPr>
              <a:t>are just </a:t>
            </a:r>
            <a:r>
              <a:rPr lang="en-US" spc="-5" dirty="0">
                <a:cs typeface="Source Sans Pro Light"/>
              </a:rPr>
              <a:t>brown. </a:t>
            </a:r>
            <a:r>
              <a:rPr lang="en-US" spc="-20" dirty="0">
                <a:cs typeface="Source Sans Pro Light"/>
              </a:rPr>
              <a:t>Tell  </a:t>
            </a:r>
            <a:r>
              <a:rPr lang="en-US" dirty="0">
                <a:cs typeface="Source Sans Pro Light"/>
              </a:rPr>
              <a:t>the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more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about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other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colorings,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then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search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some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beautiful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pictures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  </a:t>
            </a:r>
            <a:r>
              <a:rPr lang="en-US" spc="-10" dirty="0">
                <a:cs typeface="Source Sans Pro Light"/>
              </a:rPr>
              <a:t>colored</a:t>
            </a:r>
            <a:r>
              <a:rPr lang="en-US" spc="-5" dirty="0">
                <a:cs typeface="Source Sans Pro Light"/>
              </a:rPr>
              <a:t> leaves!</a:t>
            </a:r>
            <a:endParaRPr lang="en-US" dirty="0">
              <a:cs typeface="Source Sans Pro Light"/>
            </a:endParaRPr>
          </a:p>
          <a:p>
            <a:pPr marL="12700" marR="5080" algn="just"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F37AE08-26C2-4F7F-9C8B-20495D11553D}"/>
              </a:ext>
            </a:extLst>
          </p:cNvPr>
          <p:cNvSpPr/>
          <p:nvPr/>
        </p:nvSpPr>
        <p:spPr>
          <a:xfrm>
            <a:off x="10495756" y="1765300"/>
            <a:ext cx="7411752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CE2A7B-63A6-44B6-9FEA-C6670D5265D7}"/>
              </a:ext>
            </a:extLst>
          </p:cNvPr>
          <p:cNvSpPr/>
          <p:nvPr/>
        </p:nvSpPr>
        <p:spPr>
          <a:xfrm>
            <a:off x="10441781" y="5651500"/>
            <a:ext cx="950277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sz="1200" dirty="0">
                <a:solidFill>
                  <a:srgbClr val="333333"/>
                </a:solidFill>
              </a:rPr>
              <a:t>Kristian </a:t>
            </a:r>
            <a:r>
              <a:rPr lang="cs-CZ" sz="1200" dirty="0" err="1">
                <a:solidFill>
                  <a:srgbClr val="333333"/>
                </a:solidFill>
              </a:rPr>
              <a:t>Peters</a:t>
            </a:r>
            <a:r>
              <a:rPr lang="cs-CZ" sz="1200" dirty="0">
                <a:solidFill>
                  <a:srgbClr val="333333"/>
                </a:solidFill>
              </a:rPr>
              <a:t> -- </a:t>
            </a:r>
            <a:r>
              <a:rPr lang="cs-CZ" sz="1200" u="sng" dirty="0" err="1">
                <a:solidFill>
                  <a:srgbClr val="0563C1"/>
                </a:solidFill>
                <a:hlinkClick r:id="rId3"/>
              </a:rPr>
              <a:t>Fabelfroh</a:t>
            </a:r>
            <a:r>
              <a:rPr lang="cs-CZ" sz="1200" dirty="0">
                <a:solidFill>
                  <a:srgbClr val="333333"/>
                </a:solidFill>
              </a:rPr>
              <a:t>, </a:t>
            </a:r>
            <a:r>
              <a:rPr lang="cs-CZ" sz="1200" u="sng" dirty="0" err="1">
                <a:solidFill>
                  <a:srgbClr val="0563C1"/>
                </a:solidFill>
                <a:hlinkClick r:id="rId4"/>
              </a:rPr>
              <a:t>Plagiomnium</a:t>
            </a:r>
            <a:r>
              <a:rPr lang="cs-CZ" sz="1200" u="sng" dirty="0">
                <a:solidFill>
                  <a:srgbClr val="0563C1"/>
                </a:solidFill>
                <a:hlinkClick r:id="rId4"/>
              </a:rPr>
              <a:t> </a:t>
            </a:r>
            <a:r>
              <a:rPr lang="cs-CZ" sz="1200" u="sng" dirty="0" err="1">
                <a:solidFill>
                  <a:srgbClr val="0563C1"/>
                </a:solidFill>
                <a:hlinkClick r:id="rId4"/>
              </a:rPr>
              <a:t>affine</a:t>
            </a:r>
            <a:r>
              <a:rPr lang="cs-CZ" sz="1200" u="sng" dirty="0">
                <a:solidFill>
                  <a:srgbClr val="0563C1"/>
                </a:solidFill>
                <a:hlinkClick r:id="rId4"/>
              </a:rPr>
              <a:t> </a:t>
            </a:r>
            <a:r>
              <a:rPr lang="cs-CZ" sz="1200" u="sng" dirty="0" err="1">
                <a:solidFill>
                  <a:srgbClr val="0563C1"/>
                </a:solidFill>
                <a:hlinkClick r:id="rId4"/>
              </a:rPr>
              <a:t>laminazellen</a:t>
            </a:r>
            <a:r>
              <a:rPr lang="cs-CZ" sz="1200" dirty="0">
                <a:solidFill>
                  <a:srgbClr val="333333"/>
                </a:solidFill>
              </a:rPr>
              <a:t>, </a:t>
            </a:r>
            <a:r>
              <a:rPr lang="cs-CZ" sz="1200" u="sng" dirty="0">
                <a:solidFill>
                  <a:srgbClr val="0563C1"/>
                </a:solidFill>
                <a:hlinkClick r:id="rId5"/>
              </a:rPr>
              <a:t>CC BY-SA 3.0</a:t>
            </a:r>
            <a:endParaRPr lang="cs-CZ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FDA957-3B9A-4DA4-8280-FC70B9D821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59435D45-EE30-4DC4-9D20-B01CEC8533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9295630"/>
                  </p:ext>
                </p:extLst>
              </p:nvPr>
            </p:nvGraphicFramePr>
            <p:xfrm>
              <a:off x="10903125" y="5956506"/>
              <a:ext cx="6755460" cy="392007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755460" cy="3920070"/>
                    </a:xfrm>
                    <a:prstGeom prst="rect">
                      <a:avLst/>
                    </a:prstGeom>
                  </am3d:spPr>
                  <am3d:camera>
                    <am3d:pos x="0" y="0" z="57156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1" d="1000000"/>
                    <am3d:preTrans dx="-9967459" dy="153762" dz="-78"/>
                    <am3d:scale>
                      <am3d:sx n="1000000" d="1000000"/>
                      <am3d:sy n="1000000" d="1000000"/>
                      <am3d:sz n="1000000" d="1000000"/>
                    </am3d:scale>
                    <am3d:rot ax="8658288" ay="1067577" az="1005705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506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59435D45-EE30-4DC4-9D20-B01CEC8533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03125" y="5956506"/>
                <a:ext cx="6755460" cy="392007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3D39633-89D7-4158-98BC-C51B0471BBB9}"/>
              </a:ext>
            </a:extLst>
          </p:cNvPr>
          <p:cNvSpPr/>
          <p:nvPr/>
        </p:nvSpPr>
        <p:spPr>
          <a:xfrm>
            <a:off x="10825288" y="9507244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171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11105355" cy="828000"/>
            <a:chOff x="-3245791" y="8642689"/>
            <a:chExt cx="7306816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3245791" y="8642693"/>
              <a:ext cx="7090717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70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14020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cs-CZ" sz="2800" spc="-5" dirty="0">
                <a:solidFill>
                  <a:srgbClr val="FFFFFF"/>
                </a:solidFill>
                <a:cs typeface="Source Sans Pro Light"/>
              </a:rPr>
              <a:t>Experiment 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photosynthesis</a:t>
            </a:r>
            <a:r>
              <a:rPr lang="cs-CZ" sz="2800" spc="-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under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different</a:t>
            </a:r>
            <a:r>
              <a:rPr lang="cs-CZ" sz="28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conditions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6476206" cy="780213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lang="en-US" dirty="0">
                <a:cs typeface="Source Sans Pro Light"/>
              </a:rPr>
              <a:t>Now </a:t>
            </a:r>
            <a:r>
              <a:rPr lang="en-US" spc="-20" dirty="0">
                <a:cs typeface="Source Sans Pro Light"/>
              </a:rPr>
              <a:t>let’s </a:t>
            </a:r>
            <a:r>
              <a:rPr lang="en-US" spc="-5" dirty="0">
                <a:cs typeface="Source Sans Pro Light"/>
              </a:rPr>
              <a:t>examine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conditions </a:t>
            </a:r>
            <a:r>
              <a:rPr lang="en-US" dirty="0">
                <a:cs typeface="Source Sans Pro Light"/>
              </a:rPr>
              <a:t>which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influence </a:t>
            </a:r>
            <a:r>
              <a:rPr lang="en-US" dirty="0">
                <a:cs typeface="Source Sans Pro Light"/>
              </a:rPr>
              <a:t>the </a:t>
            </a:r>
            <a:r>
              <a:rPr lang="en-US" spc="-20" dirty="0">
                <a:cs typeface="Source Sans Pro Light"/>
              </a:rPr>
              <a:t>rate </a:t>
            </a:r>
            <a:r>
              <a:rPr lang="en-US" dirty="0">
                <a:cs typeface="Source Sans Pro Light"/>
              </a:rPr>
              <a:t>of</a:t>
            </a:r>
            <a:r>
              <a:rPr lang="en-US" spc="1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photosynthesis!</a:t>
            </a:r>
            <a:r>
              <a:rPr lang="cs-CZ" spc="-5" dirty="0">
                <a:cs typeface="Source Sans Pro Light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lang="en-US" spc="-15" dirty="0">
                <a:solidFill>
                  <a:srgbClr val="231F20"/>
                </a:solidFill>
                <a:cs typeface="Source Sans Pro"/>
              </a:rPr>
              <a:t>Tools</a:t>
            </a:r>
            <a:endParaRPr lang="en-US" dirty="0">
              <a:cs typeface="Source Sans Pro"/>
            </a:endParaRPr>
          </a:p>
          <a:p>
            <a:pPr marL="138430" indent="-125730">
              <a:lnSpc>
                <a:spcPct val="100000"/>
              </a:lnSpc>
              <a:spcBef>
                <a:spcPts val="800"/>
              </a:spcBef>
              <a:buChar char="•"/>
              <a:tabLst>
                <a:tab pos="139065" algn="l"/>
              </a:tabLst>
            </a:pP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Willmott’s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 bubbler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Hydrilla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Water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Vaseline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Blue,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green, and red color</a:t>
            </a:r>
            <a:r>
              <a:rPr lang="en-US" spc="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paper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Sodium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bicarbonate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Char char="•"/>
              <a:tabLst>
                <a:tab pos="139065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Thermometer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pc="-5" dirty="0">
                <a:cs typeface="Source Sans Pro"/>
              </a:rPr>
              <a:t>Instructions</a:t>
            </a:r>
            <a:endParaRPr lang="en-US" dirty="0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 dirty="0">
              <a:cs typeface="Times New Roman"/>
            </a:endParaRPr>
          </a:p>
          <a:p>
            <a:pPr marL="240665" indent="-227965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lang="en-US" dirty="0">
                <a:cs typeface="Source Sans Pro Light"/>
              </a:rPr>
              <a:t>Fill the </a:t>
            </a:r>
            <a:r>
              <a:rPr lang="en-US" spc="-5" dirty="0">
                <a:cs typeface="Source Sans Pro Light"/>
              </a:rPr>
              <a:t>bubbler </a:t>
            </a:r>
            <a:r>
              <a:rPr lang="en-US" dirty="0">
                <a:cs typeface="Source Sans Pro Light"/>
              </a:rPr>
              <a:t>with pond </a:t>
            </a:r>
            <a:r>
              <a:rPr lang="en-US" spc="-20" dirty="0">
                <a:cs typeface="Source Sans Pro Light"/>
              </a:rPr>
              <a:t>water.</a:t>
            </a:r>
            <a:br>
              <a:rPr lang="cs-CZ" spc="-20" dirty="0">
                <a:cs typeface="Source Sans Pro Light"/>
              </a:rPr>
            </a:br>
            <a:endParaRPr lang="cs-CZ" spc="-20" dirty="0">
              <a:cs typeface="Source Sans Pro Light"/>
            </a:endParaRPr>
          </a:p>
          <a:p>
            <a:pPr marL="240665" indent="-227965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lang="en-US" spc="-5" dirty="0">
                <a:cs typeface="Source Sans Pro Light"/>
              </a:rPr>
              <a:t>Cut </a:t>
            </a:r>
            <a:r>
              <a:rPr lang="en-US" dirty="0">
                <a:cs typeface="Source Sans Pro Light"/>
              </a:rPr>
              <a:t>some </a:t>
            </a:r>
            <a:r>
              <a:rPr lang="en-US" spc="-5" dirty="0">
                <a:cs typeface="Source Sans Pro Light"/>
              </a:rPr>
              <a:t>hydrilla plants, </a:t>
            </a:r>
            <a:r>
              <a:rPr lang="en-US" dirty="0">
                <a:cs typeface="Source Sans Pro Light"/>
              </a:rPr>
              <a:t>tie them,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insert them </a:t>
            </a:r>
            <a:r>
              <a:rPr lang="en-US" spc="-5" dirty="0">
                <a:cs typeface="Source Sans Pro Light"/>
              </a:rPr>
              <a:t>into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narrow </a:t>
            </a:r>
            <a:r>
              <a:rPr lang="en-US" spc="-10" dirty="0">
                <a:cs typeface="Source Sans Pro Light"/>
              </a:rPr>
              <a:t>part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bubbler  </a:t>
            </a:r>
            <a:r>
              <a:rPr lang="en-US" dirty="0">
                <a:cs typeface="Source Sans Pro Light"/>
              </a:rPr>
              <a:t>so </a:t>
            </a:r>
            <a:r>
              <a:rPr lang="en-US" spc="-10" dirty="0">
                <a:cs typeface="Source Sans Pro Light"/>
              </a:rPr>
              <a:t>that </a:t>
            </a:r>
            <a:r>
              <a:rPr lang="en-US" dirty="0">
                <a:cs typeface="Source Sans Pro Light"/>
              </a:rPr>
              <a:t>their cut ends point</a:t>
            </a:r>
            <a:r>
              <a:rPr lang="en-US" spc="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upwards.</a:t>
            </a:r>
            <a:r>
              <a:rPr lang="en-US" dirty="0">
                <a:cs typeface="Source Sans Pro Light"/>
              </a:rPr>
              <a:t> </a:t>
            </a:r>
            <a:br>
              <a:rPr lang="cs-CZ" dirty="0">
                <a:cs typeface="Source Sans Pro Light"/>
              </a:rPr>
            </a:br>
            <a:endParaRPr lang="cs-CZ" dirty="0">
              <a:cs typeface="Source Sans Pro Light"/>
            </a:endParaRPr>
          </a:p>
          <a:p>
            <a:pPr marL="220345" marR="5080" indent="-207645" algn="just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300" algn="l"/>
              </a:tabLst>
            </a:pPr>
            <a:r>
              <a:rPr lang="en-US" dirty="0">
                <a:cs typeface="Source Sans Pro Light"/>
              </a:rPr>
              <a:t>Add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precise quantity </a:t>
            </a:r>
            <a:r>
              <a:rPr lang="en-US" dirty="0">
                <a:cs typeface="Source Sans Pro Light"/>
              </a:rPr>
              <a:t>of sodium </a:t>
            </a:r>
            <a:r>
              <a:rPr lang="en-US" spc="-10" dirty="0">
                <a:cs typeface="Source Sans Pro Light"/>
              </a:rPr>
              <a:t>bicarbonate to </a:t>
            </a:r>
            <a:r>
              <a:rPr lang="en-US" dirty="0">
                <a:cs typeface="Source Sans Pro Light"/>
              </a:rPr>
              <a:t>the </a:t>
            </a:r>
            <a:r>
              <a:rPr lang="en-US" spc="-15" dirty="0">
                <a:cs typeface="Source Sans Pro Light"/>
              </a:rPr>
              <a:t>water </a:t>
            </a:r>
            <a:r>
              <a:rPr lang="en-US" dirty="0">
                <a:cs typeface="Source Sans Pro Light"/>
              </a:rPr>
              <a:t>(e.g., 250 </a:t>
            </a:r>
            <a:r>
              <a:rPr lang="en-US" spc="5" dirty="0">
                <a:cs typeface="Source Sans Pro Light"/>
              </a:rPr>
              <a:t>mg) </a:t>
            </a:r>
            <a:r>
              <a:rPr lang="en-US" spc="-5" dirty="0">
                <a:cs typeface="Source Sans Pro Light"/>
              </a:rPr>
              <a:t>and count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number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bubbles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determined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time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(e.g.,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2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min).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Note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down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result,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then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add  another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portion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sodium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bicarbonate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count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bubbles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again.</a:t>
            </a:r>
            <a:r>
              <a:rPr lang="en-US" spc="-6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Repeat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process,  </a:t>
            </a:r>
            <a:r>
              <a:rPr lang="en-US" dirty="0">
                <a:cs typeface="Source Sans Pro Light"/>
              </a:rPr>
              <a:t>until </a:t>
            </a:r>
            <a:r>
              <a:rPr lang="en-US" spc="-5" dirty="0">
                <a:cs typeface="Source Sans Pro Light"/>
              </a:rPr>
              <a:t>completing </a:t>
            </a:r>
            <a:r>
              <a:rPr lang="en-US" spc="-10" dirty="0">
                <a:cs typeface="Source Sans Pro Light"/>
              </a:rPr>
              <a:t>a table </a:t>
            </a:r>
            <a:r>
              <a:rPr lang="en-US" spc="-5" dirty="0">
                <a:cs typeface="Source Sans Pro Light"/>
              </a:rPr>
              <a:t>like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above </a:t>
            </a:r>
            <a:r>
              <a:rPr lang="en-US" dirty="0">
                <a:cs typeface="Source Sans Pro Light"/>
              </a:rPr>
              <a:t>with the </a:t>
            </a:r>
            <a:r>
              <a:rPr lang="en-US" spc="-5" dirty="0">
                <a:cs typeface="Source Sans Pro Light"/>
              </a:rPr>
              <a:t>results </a:t>
            </a:r>
            <a:r>
              <a:rPr lang="en-US" dirty="0">
                <a:cs typeface="Source Sans Pro Light"/>
              </a:rPr>
              <a:t>of your</a:t>
            </a:r>
            <a:r>
              <a:rPr lang="en-US" spc="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measurements.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buFont typeface="Source Sans Pro Light"/>
              <a:buAutoNum type="arabicPeriod" startAt="3"/>
            </a:pPr>
            <a:endParaRPr lang="en-US" sz="2000" dirty="0">
              <a:cs typeface="Times New Roman"/>
            </a:endParaRPr>
          </a:p>
          <a:p>
            <a:pPr marL="241300" marR="5080" indent="-241300">
              <a:lnSpc>
                <a:spcPct val="100000"/>
              </a:lnSpc>
              <a:buAutoNum type="arabicPeriod"/>
              <a:tabLst>
                <a:tab pos="241300" algn="l"/>
              </a:tabLst>
            </a:pP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75F07662-5B4C-46A9-929A-7B75BA3E7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88239"/>
              </p:ext>
            </p:extLst>
          </p:nvPr>
        </p:nvGraphicFramePr>
        <p:xfrm>
          <a:off x="8666956" y="1765300"/>
          <a:ext cx="9546056" cy="7778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79388" marR="420370" indent="84138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M</a:t>
                      </a:r>
                      <a:r>
                        <a:rPr sz="1800" b="1" spc="-20" dirty="0">
                          <a:latin typeface="+mn-lt"/>
                          <a:cs typeface="Source Sans Pro Light"/>
                        </a:rPr>
                        <a:t>e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asu</a:t>
                      </a:r>
                      <a:r>
                        <a:rPr sz="1800" b="1" spc="-15" dirty="0">
                          <a:latin typeface="+mn-lt"/>
                          <a:cs typeface="Source Sans Pro Light"/>
                        </a:rPr>
                        <a:t>r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ement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Number</a:t>
                      </a: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Time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5910" marR="34861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Sodium  </a:t>
                      </a:r>
                      <a:r>
                        <a:rPr sz="1800" b="1" spc="-10" dirty="0">
                          <a:latin typeface="+mn-lt"/>
                          <a:cs typeface="Source Sans Pro Light"/>
                        </a:rPr>
                        <a:t>bicarbonate  </a:t>
                      </a:r>
                      <a:r>
                        <a:rPr sz="1800" b="1" spc="-25" dirty="0">
                          <a:latin typeface="+mn-lt"/>
                          <a:cs typeface="Source Sans Pro Light"/>
                        </a:rPr>
                        <a:t>c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on</a:t>
                      </a:r>
                      <a:r>
                        <a:rPr sz="1800" b="1" spc="-25" dirty="0">
                          <a:latin typeface="+mn-lt"/>
                          <a:cs typeface="Source Sans Pro Light"/>
                        </a:rPr>
                        <a:t>c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ent</a:t>
                      </a:r>
                      <a:r>
                        <a:rPr sz="1800" b="1" spc="-30" dirty="0">
                          <a:latin typeface="+mn-lt"/>
                          <a:cs typeface="Source Sans Pro Light"/>
                        </a:rPr>
                        <a:t>r</a:t>
                      </a:r>
                      <a:r>
                        <a:rPr sz="1800" b="1" spc="-15" dirty="0">
                          <a:latin typeface="+mn-lt"/>
                          <a:cs typeface="Source Sans Pro Light"/>
                        </a:rPr>
                        <a:t>a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4335" marR="271780" indent="-7937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Number</a:t>
                      </a:r>
                      <a:r>
                        <a:rPr sz="1800" b="1" spc="-9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of  </a:t>
                      </a:r>
                      <a:r>
                        <a:rPr sz="1800" b="1" spc="-5" dirty="0">
                          <a:latin typeface="+mn-lt"/>
                          <a:cs typeface="Source Sans Pro Light"/>
                        </a:rPr>
                        <a:t>bubbles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469">
                <a:tc>
                  <a:txBody>
                    <a:bodyPr/>
                    <a:lstStyle/>
                    <a:p>
                      <a:pPr marL="539750" indent="-53975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dirty="0">
                          <a:latin typeface="+mn-lt"/>
                          <a:cs typeface="Source Sans Pro Light"/>
                        </a:rPr>
                        <a:t>1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min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250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1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6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spc="-5" dirty="0">
                          <a:latin typeface="+mn-lt"/>
                          <a:cs typeface="Source Sans Pro Light"/>
                        </a:rPr>
                        <a:t>bubbles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500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3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750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4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1</a:t>
                      </a:r>
                      <a:r>
                        <a:rPr sz="1800" b="0" spc="-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5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1,25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662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6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1,5</a:t>
                      </a:r>
                      <a:r>
                        <a:rPr sz="1800" b="0" spc="-5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g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8663F5D-13D1-4AD3-B0C0-2966648B0876}"/>
              </a:ext>
            </a:extLst>
          </p:cNvPr>
          <p:cNvSpPr/>
          <p:nvPr/>
        </p:nvSpPr>
        <p:spPr>
          <a:xfrm>
            <a:off x="16744156" y="9385300"/>
            <a:ext cx="2057400" cy="10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CE0FBC-EA90-44C8-B6EC-0E98F97FC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6476206" cy="195694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55600" marR="35560" indent="-342900">
              <a:lnSpc>
                <a:spcPct val="100000"/>
              </a:lnSpc>
              <a:buFont typeface="+mj-lt"/>
              <a:buAutoNum type="arabicPeriod" startAt="4"/>
              <a:tabLst>
                <a:tab pos="241300" algn="l"/>
              </a:tabLst>
            </a:pPr>
            <a:r>
              <a:rPr lang="en-US" spc="-10" dirty="0">
                <a:cs typeface="Source Sans Pro Light"/>
              </a:rPr>
              <a:t>Prepare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same </a:t>
            </a:r>
            <a:r>
              <a:rPr lang="en-US" spc="-15" dirty="0">
                <a:cs typeface="Source Sans Pro Light"/>
              </a:rPr>
              <a:t>apparatus </a:t>
            </a:r>
            <a:r>
              <a:rPr lang="en-US" spc="-10" dirty="0">
                <a:cs typeface="Source Sans Pro Light"/>
              </a:rPr>
              <a:t>again, </a:t>
            </a:r>
            <a:r>
              <a:rPr lang="en-US" spc="-5" dirty="0">
                <a:cs typeface="Source Sans Pro Light"/>
              </a:rPr>
              <a:t>but </a:t>
            </a:r>
            <a:r>
              <a:rPr lang="en-US" dirty="0">
                <a:cs typeface="Source Sans Pro Light"/>
              </a:rPr>
              <a:t>now </a:t>
            </a:r>
            <a:r>
              <a:rPr lang="en-US" spc="-10" dirty="0">
                <a:cs typeface="Source Sans Pro Light"/>
              </a:rPr>
              <a:t>instead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adding </a:t>
            </a:r>
            <a:r>
              <a:rPr lang="en-US" dirty="0">
                <a:cs typeface="Source Sans Pro Light"/>
              </a:rPr>
              <a:t>sodium </a:t>
            </a:r>
            <a:r>
              <a:rPr lang="en-US" spc="-10" dirty="0">
                <a:cs typeface="Source Sans Pro Light"/>
              </a:rPr>
              <a:t>bicarbonate,  </a:t>
            </a:r>
            <a:r>
              <a:rPr lang="en-US" dirty="0">
                <a:cs typeface="Source Sans Pro Light"/>
              </a:rPr>
              <a:t>expose it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sunlight </a:t>
            </a:r>
            <a:r>
              <a:rPr lang="en-US" spc="-5" dirty="0">
                <a:cs typeface="Source Sans Pro Light"/>
              </a:rPr>
              <a:t>for various </a:t>
            </a:r>
            <a:r>
              <a:rPr lang="en-US" dirty="0">
                <a:cs typeface="Source Sans Pro Light"/>
              </a:rPr>
              <a:t>times. </a:t>
            </a:r>
            <a:r>
              <a:rPr lang="en-US" spc="-5" dirty="0">
                <a:cs typeface="Source Sans Pro Light"/>
              </a:rPr>
              <a:t>Conduct an </a:t>
            </a:r>
            <a:r>
              <a:rPr lang="en-US" dirty="0">
                <a:cs typeface="Source Sans Pro Light"/>
              </a:rPr>
              <a:t>experiment, </a:t>
            </a:r>
            <a:r>
              <a:rPr lang="en-US" spc="-5" dirty="0">
                <a:cs typeface="Source Sans Pro Light"/>
              </a:rPr>
              <a:t>changing </a:t>
            </a:r>
            <a:r>
              <a:rPr lang="en-US" dirty="0">
                <a:cs typeface="Source Sans Pro Light"/>
              </a:rPr>
              <a:t>the periods of  sunlight </a:t>
            </a:r>
            <a:r>
              <a:rPr lang="en-US" spc="-5" dirty="0">
                <a:cs typeface="Source Sans Pro Light"/>
              </a:rPr>
              <a:t>and shadow for definite </a:t>
            </a:r>
            <a:r>
              <a:rPr lang="en-US" dirty="0">
                <a:cs typeface="Source Sans Pro Light"/>
              </a:rPr>
              <a:t>times </a:t>
            </a:r>
            <a:r>
              <a:rPr lang="en-US" spc="-5" dirty="0">
                <a:cs typeface="Source Sans Pro Light"/>
              </a:rPr>
              <a:t>and count </a:t>
            </a:r>
            <a:r>
              <a:rPr lang="en-US" spc="-10" dirty="0">
                <a:cs typeface="Source Sans Pro Light"/>
              </a:rPr>
              <a:t>again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bubbles </a:t>
            </a:r>
            <a:r>
              <a:rPr lang="en-US" dirty="0">
                <a:cs typeface="Source Sans Pro Light"/>
              </a:rPr>
              <a:t>during </a:t>
            </a:r>
            <a:r>
              <a:rPr lang="en-US" spc="5" dirty="0">
                <a:cs typeface="Source Sans Pro Light"/>
              </a:rPr>
              <a:t>it, </a:t>
            </a:r>
            <a:r>
              <a:rPr lang="en-US" spc="-5" dirty="0">
                <a:cs typeface="Source Sans Pro Light"/>
              </a:rPr>
              <a:t>noting  </a:t>
            </a:r>
            <a:r>
              <a:rPr lang="en-US" dirty="0">
                <a:cs typeface="Source Sans Pro Light"/>
              </a:rPr>
              <a:t>down the </a:t>
            </a:r>
            <a:r>
              <a:rPr lang="en-US" spc="-5" dirty="0">
                <a:cs typeface="Source Sans Pro Light"/>
              </a:rPr>
              <a:t>results into another</a:t>
            </a:r>
            <a:r>
              <a:rPr lang="en-US" spc="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table.</a:t>
            </a:r>
            <a:endParaRPr lang="en-US" dirty="0">
              <a:cs typeface="Source Sans Pro Light"/>
            </a:endParaRPr>
          </a:p>
          <a:p>
            <a:pPr marL="241300" marR="5080" indent="-241300">
              <a:lnSpc>
                <a:spcPct val="100000"/>
              </a:lnSpc>
              <a:buAutoNum type="arabicPeriod"/>
              <a:tabLst>
                <a:tab pos="241300" algn="l"/>
              </a:tabLst>
            </a:pP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7AAE8-1818-4A50-AD01-BFA5AF9A5840}"/>
              </a:ext>
            </a:extLst>
          </p:cNvPr>
          <p:cNvSpPr/>
          <p:nvPr/>
        </p:nvSpPr>
        <p:spPr>
          <a:xfrm>
            <a:off x="16744156" y="9385300"/>
            <a:ext cx="2057400" cy="10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B381E-F149-4393-B9DE-F173317C6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D1BB4FD3-1378-43B2-ABFA-D29EFAE9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97161"/>
              </p:ext>
            </p:extLst>
          </p:nvPr>
        </p:nvGraphicFramePr>
        <p:xfrm>
          <a:off x="8666956" y="1765300"/>
          <a:ext cx="9546056" cy="7778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79388" marR="420370" indent="84138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M</a:t>
                      </a:r>
                      <a:r>
                        <a:rPr sz="1800" b="1" spc="-20" dirty="0">
                          <a:latin typeface="+mn-lt"/>
                          <a:cs typeface="Source Sans Pro Light"/>
                        </a:rPr>
                        <a:t>e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asu</a:t>
                      </a:r>
                      <a:r>
                        <a:rPr sz="1800" b="1" spc="-15" dirty="0">
                          <a:latin typeface="+mn-lt"/>
                          <a:cs typeface="Source Sans Pro Light"/>
                        </a:rPr>
                        <a:t>r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ement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Number</a:t>
                      </a: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Time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5910" marR="34861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Conditions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4335" marR="271780" indent="-7937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Number</a:t>
                      </a:r>
                      <a:r>
                        <a:rPr sz="1800" b="1" spc="-9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of  </a:t>
                      </a:r>
                      <a:r>
                        <a:rPr sz="1800" b="1" spc="-5" dirty="0">
                          <a:latin typeface="+mn-lt"/>
                          <a:cs typeface="Source Sans Pro Light"/>
                        </a:rPr>
                        <a:t>bubbles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469">
                <a:tc>
                  <a:txBody>
                    <a:bodyPr/>
                    <a:lstStyle/>
                    <a:p>
                      <a:pPr marL="539750" indent="-53975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dirty="0">
                          <a:latin typeface="+mn-lt"/>
                          <a:cs typeface="Source Sans Pro Light"/>
                        </a:rPr>
                        <a:t>1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min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Sun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13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spc="-5" dirty="0">
                          <a:latin typeface="+mn-lt"/>
                          <a:cs typeface="Source Sans Pro Light"/>
                        </a:rPr>
                        <a:t>bubbles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 err="1">
                          <a:latin typeface="+mn-lt"/>
                          <a:cs typeface="Source Sans Pro Light"/>
                        </a:rPr>
                        <a:t>Shade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3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Sun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4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lang="cs-CZ" sz="1800" b="0" dirty="0" err="1">
                          <a:latin typeface="+mn-lt"/>
                          <a:cs typeface="Source Sans Pro Light"/>
                        </a:rPr>
                        <a:t>Shade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5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Sun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662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6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lang="cs-CZ" sz="1800" b="0" dirty="0" err="1">
                          <a:latin typeface="+mn-lt"/>
                          <a:cs typeface="Source Sans Pro Light"/>
                        </a:rPr>
                        <a:t>Shade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34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1689100"/>
            <a:ext cx="6400800" cy="1113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87325" marR="5080" indent="-17526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5.</a:t>
            </a:r>
            <a:r>
              <a:rPr lang="en-US" spc="18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Another</a:t>
            </a:r>
            <a:r>
              <a:rPr lang="en-US" spc="-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round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experiment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will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consist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exposing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apparatus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7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light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different  colors.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Cover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bubbler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red-,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green-,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blue-colored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papers,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again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count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number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bubbles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definite </a:t>
            </a:r>
            <a:r>
              <a:rPr lang="en-US" dirty="0">
                <a:cs typeface="Source Sans Pro Light"/>
              </a:rPr>
              <a:t>time period. </a:t>
            </a:r>
            <a:r>
              <a:rPr lang="en-US" spc="-10" dirty="0">
                <a:cs typeface="Source Sans Pro Light"/>
              </a:rPr>
              <a:t>Note </a:t>
            </a:r>
            <a:r>
              <a:rPr lang="en-US" dirty="0">
                <a:cs typeface="Source Sans Pro Light"/>
              </a:rPr>
              <a:t>down the</a:t>
            </a:r>
            <a:r>
              <a:rPr lang="en-US" spc="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results.</a:t>
            </a:r>
            <a:endParaRPr lang="en-US" dirty="0">
              <a:cs typeface="Source Sans Pr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D0139-761C-409E-8000-EF583DAD9869}"/>
              </a:ext>
            </a:extLst>
          </p:cNvPr>
          <p:cNvSpPr/>
          <p:nvPr/>
        </p:nvSpPr>
        <p:spPr>
          <a:xfrm>
            <a:off x="16744156" y="9385300"/>
            <a:ext cx="2057400" cy="10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87392-4F74-4DD9-BB43-E0445629A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8C8C7F9-D882-49E6-BB6D-A596107A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60548"/>
              </p:ext>
            </p:extLst>
          </p:nvPr>
        </p:nvGraphicFramePr>
        <p:xfrm>
          <a:off x="8666956" y="1765300"/>
          <a:ext cx="9525793" cy="7778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9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7105">
                  <a:extLst>
                    <a:ext uri="{9D8B030D-6E8A-4147-A177-3AD203B41FA5}">
                      <a16:colId xmlns:a16="http://schemas.microsoft.com/office/drawing/2014/main" val="2467806325"/>
                    </a:ext>
                  </a:extLst>
                </a:gridCol>
                <a:gridCol w="1970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79388" marR="420370" indent="84138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M</a:t>
                      </a:r>
                      <a:r>
                        <a:rPr sz="1800" b="1" spc="-20" dirty="0">
                          <a:latin typeface="+mn-lt"/>
                          <a:cs typeface="Source Sans Pro Light"/>
                        </a:rPr>
                        <a:t>e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asu</a:t>
                      </a:r>
                      <a:r>
                        <a:rPr sz="1800" b="1" spc="-15" dirty="0">
                          <a:latin typeface="+mn-lt"/>
                          <a:cs typeface="Source Sans Pro Light"/>
                        </a:rPr>
                        <a:t>r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ement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1" dirty="0">
                          <a:latin typeface="+mn-lt"/>
                          <a:cs typeface="Source Sans Pro Light"/>
                        </a:rPr>
                        <a:t>Number</a:t>
                      </a: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b="1" dirty="0">
                          <a:latin typeface="+mn-lt"/>
                          <a:cs typeface="Source Sans Pro Light"/>
                        </a:rPr>
                        <a:t>Time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5910" marR="34861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Number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of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bubbles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– </a:t>
                      </a: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red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lang="cs-CZ" sz="1800" b="1" dirty="0" err="1">
                          <a:latin typeface="+mn-lt"/>
                          <a:cs typeface="Source Sans Pro Light"/>
                        </a:rPr>
                        <a:t>light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5910" marR="348615" lvl="0" indent="0" algn="ctr" defTabSz="1425732" rtl="0" eaLnBrk="1" fontAlgn="auto" latinLnBrk="0" hangingPunct="1">
                        <a:lnSpc>
                          <a:spcPct val="100000"/>
                        </a:lnSpc>
                        <a:spcBef>
                          <a:spcPts val="7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Number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of bu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b</a:t>
                      </a: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bles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– 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blue</a:t>
                      </a: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 light</a:t>
                      </a:r>
                      <a:endParaRPr sz="1800" b="1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5910" marR="34861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Number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of bu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b</a:t>
                      </a: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bles</a:t>
                      </a:r>
                      <a:br>
                        <a:rPr lang="cs-CZ" sz="1800" b="1" dirty="0">
                          <a:latin typeface="+mn-lt"/>
                          <a:cs typeface="Source Sans Pro Light"/>
                        </a:rPr>
                      </a:b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– </a:t>
                      </a:r>
                      <a:r>
                        <a:rPr lang="cs-CZ" sz="1800" b="1" dirty="0">
                          <a:latin typeface="+mn-lt"/>
                          <a:cs typeface="Source Sans Pro Light"/>
                        </a:rPr>
                        <a:t>green</a:t>
                      </a:r>
                      <a:r>
                        <a:rPr lang="en-US" sz="1800" b="1" dirty="0">
                          <a:latin typeface="+mn-lt"/>
                          <a:cs typeface="Source Sans Pro Light"/>
                        </a:rPr>
                        <a:t> light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6350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469">
                <a:tc>
                  <a:txBody>
                    <a:bodyPr/>
                    <a:lstStyle/>
                    <a:p>
                      <a:pPr marL="539750" indent="-53975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dirty="0">
                          <a:latin typeface="+mn-lt"/>
                          <a:cs typeface="Source Sans Pro Light"/>
                        </a:rPr>
                        <a:t>1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spc="-10" dirty="0">
                          <a:latin typeface="+mn-lt"/>
                          <a:cs typeface="Source Sans Pro Light"/>
                        </a:rPr>
                        <a:t>4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dirty="0">
                          <a:latin typeface="+mn-lt"/>
                          <a:cs typeface="Source Sans Pro Light"/>
                        </a:rPr>
                        <a:t>min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dirty="0">
                          <a:latin typeface="+mn-lt"/>
                          <a:cs typeface="Source Sans Pro Light"/>
                        </a:rPr>
                        <a:t>29 </a:t>
                      </a:r>
                      <a:r>
                        <a:rPr lang="cs-CZ" sz="1800" dirty="0" err="1">
                          <a:latin typeface="+mn-lt"/>
                          <a:cs typeface="Source Sans Pro Light"/>
                        </a:rPr>
                        <a:t>bubbles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dirty="0">
                          <a:latin typeface="+mn-lt"/>
                          <a:cs typeface="Source Sans Pro Light"/>
                        </a:rPr>
                        <a:t>23 </a:t>
                      </a:r>
                      <a:r>
                        <a:rPr lang="cs-CZ" sz="1800" dirty="0" err="1">
                          <a:latin typeface="+mn-lt"/>
                          <a:cs typeface="Source Sans Pro Light"/>
                        </a:rPr>
                        <a:t>bubbles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lang="cs-CZ" sz="1800" b="0" dirty="0">
                          <a:latin typeface="+mn-lt"/>
                          <a:cs typeface="Source Sans Pro Light"/>
                        </a:rPr>
                        <a:t>12</a:t>
                      </a:r>
                      <a:r>
                        <a:rPr sz="1800" b="0" spc="-10" dirty="0">
                          <a:latin typeface="+mn-lt"/>
                          <a:cs typeface="Source Sans Pro Light"/>
                        </a:rPr>
                        <a:t> </a:t>
                      </a:r>
                      <a:r>
                        <a:rPr sz="1800" b="0" spc="-5" dirty="0">
                          <a:latin typeface="+mn-lt"/>
                          <a:cs typeface="Source Sans Pro Light"/>
                        </a:rPr>
                        <a:t>bubbles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2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063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3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4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815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5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662">
                <a:tc>
                  <a:txBody>
                    <a:bodyPr/>
                    <a:lstStyle/>
                    <a:p>
                      <a:pPr marL="639763" indent="-639763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lang="cs-CZ" sz="1800" b="0" dirty="0" err="1">
                          <a:latin typeface="+mn-lt"/>
                          <a:cs typeface="Source Sans Pro Light"/>
                        </a:rPr>
                        <a:t>Average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6350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b="0" dirty="0">
                          <a:latin typeface="+mn-lt"/>
                          <a:cs typeface="Source Sans Pro Light"/>
                        </a:rPr>
                        <a:t>¨</a:t>
                      </a: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1800" dirty="0">
                        <a:latin typeface="+mn-lt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11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 plants gain energy - by Lifeliqe.pptx" id="{67419C1C-70D9-494D-9EDF-6ED4215E7C68}" vid="{7C71F565-3F1A-499B-A4A9-48B5FA876A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plants gain energy</Template>
  <TotalTime>0</TotalTime>
  <Words>2247</Words>
  <Application>Microsoft Office PowerPoint</Application>
  <PresentationFormat>Custom</PresentationFormat>
  <Paragraphs>194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Source Sans Pro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2021-03-05T17:54:26Z</dcterms:created>
  <dcterms:modified xsi:type="dcterms:W3CDTF">2021-03-05T17:54:32Z</dcterms:modified>
</cp:coreProperties>
</file>